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4" r:id="rId2"/>
    <p:sldId id="295" r:id="rId3"/>
    <p:sldId id="477" r:id="rId4"/>
    <p:sldId id="482" r:id="rId5"/>
    <p:sldId id="265" r:id="rId6"/>
    <p:sldId id="410" r:id="rId7"/>
    <p:sldId id="466" r:id="rId8"/>
    <p:sldId id="416" r:id="rId9"/>
    <p:sldId id="496" r:id="rId10"/>
    <p:sldId id="428" r:id="rId11"/>
    <p:sldId id="497" r:id="rId12"/>
    <p:sldId id="498" r:id="rId13"/>
    <p:sldId id="418" r:id="rId14"/>
    <p:sldId id="483" r:id="rId15"/>
    <p:sldId id="485" r:id="rId16"/>
    <p:sldId id="457" r:id="rId17"/>
    <p:sldId id="458" r:id="rId18"/>
    <p:sldId id="459" r:id="rId19"/>
    <p:sldId id="490" r:id="rId20"/>
    <p:sldId id="464" r:id="rId21"/>
    <p:sldId id="471" r:id="rId22"/>
    <p:sldId id="462" r:id="rId23"/>
    <p:sldId id="444" r:id="rId24"/>
    <p:sldId id="387" r:id="rId25"/>
    <p:sldId id="404" r:id="rId26"/>
    <p:sldId id="500" r:id="rId27"/>
    <p:sldId id="499" r:id="rId28"/>
    <p:sldId id="406" r:id="rId29"/>
    <p:sldId id="487" r:id="rId30"/>
    <p:sldId id="501" r:id="rId31"/>
    <p:sldId id="486" r:id="rId32"/>
    <p:sldId id="439" r:id="rId33"/>
    <p:sldId id="502" r:id="rId34"/>
    <p:sldId id="421" r:id="rId35"/>
    <p:sldId id="423" r:id="rId36"/>
    <p:sldId id="424" r:id="rId37"/>
    <p:sldId id="491" r:id="rId38"/>
    <p:sldId id="433" r:id="rId39"/>
    <p:sldId id="389" r:id="rId40"/>
    <p:sldId id="390" r:id="rId41"/>
    <p:sldId id="391" r:id="rId42"/>
    <p:sldId id="492" r:id="rId43"/>
    <p:sldId id="435" r:id="rId44"/>
    <p:sldId id="393" r:id="rId45"/>
    <p:sldId id="403" r:id="rId46"/>
    <p:sldId id="495" r:id="rId47"/>
    <p:sldId id="478" r:id="rId48"/>
    <p:sldId id="493" r:id="rId49"/>
    <p:sldId id="479" r:id="rId50"/>
    <p:sldId id="480" r:id="rId51"/>
    <p:sldId id="446" r:id="rId52"/>
    <p:sldId id="414" r:id="rId53"/>
    <p:sldId id="440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me Adelson-Goldstein" initials="J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CC9"/>
    <a:srgbClr val="438CAB"/>
    <a:srgbClr val="1C6574"/>
    <a:srgbClr val="3177A5"/>
    <a:srgbClr val="004BA9"/>
    <a:srgbClr val="2C123F"/>
    <a:srgbClr val="FFFF00"/>
    <a:srgbClr val="9EEE56"/>
    <a:srgbClr val="A7FC5A"/>
    <a:srgbClr val="FFD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59" autoAdjust="0"/>
    <p:restoredTop sz="91603" autoAdjust="0"/>
  </p:normalViewPr>
  <p:slideViewPr>
    <p:cSldViewPr snapToGrid="0" snapToObjects="1">
      <p:cViewPr>
        <p:scale>
          <a:sx n="87" d="100"/>
          <a:sy n="87" d="100"/>
        </p:scale>
        <p:origin x="24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>
        <p:scale>
          <a:sx n="155" d="100"/>
          <a:sy n="155" d="100"/>
        </p:scale>
        <p:origin x="1792" y="-19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commentAuthors" Target="commentAuthors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1T12:32:11.480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E6D7843-2AEB-7C40-B93E-E6F96E3D2D49}" type="datetime1">
              <a:rPr lang="en-US"/>
              <a:pPr>
                <a:defRPr/>
              </a:pPr>
              <a:t>4/4/17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12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597DB41-C716-2046-ADFC-8D3C6CA5C131}" type="datetime1">
              <a:rPr lang="en-US"/>
              <a:pPr>
                <a:defRPr/>
              </a:pPr>
              <a:t>4/4/17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2E173E-7E51-4542-95E7-2B36DDE1B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04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10:45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START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201DC9-3C6B-0949-8BE2-74F18E6057B5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1569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865454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23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2" y="8865454"/>
            <a:ext cx="29718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5099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286579-77CC-C844-AE8A-600C453C4570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6531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TASK: JIGSAW READING </a:t>
            </a:r>
          </a:p>
          <a:p>
            <a:r>
              <a:rPr lang="en-US" dirty="0" smtClean="0"/>
              <a:t>PURPOSE</a:t>
            </a:r>
            <a:r>
              <a:rPr lang="en-US" baseline="0" dirty="0" smtClean="0"/>
              <a:t> </a:t>
            </a:r>
            <a:r>
              <a:rPr lang="en-US" dirty="0" smtClean="0"/>
              <a:t>INTRODUCE OR REVIEW HOW THE CCRS SHIFTS ARE INTEGRATED INTO ESL INSTRUCTION </a:t>
            </a:r>
          </a:p>
          <a:p>
            <a:endParaRPr lang="en-US" dirty="0" smtClean="0"/>
          </a:p>
          <a:p>
            <a:r>
              <a:rPr lang="en-US" dirty="0" smtClean="0"/>
              <a:t>THE APPROACH: ACTIVE, SELF-DIRECTED LEARING AND TEACHING  TO ACCOMODATE DIFFERENT LEVELS OF BACKGROUND KNOWLEDGE – AND IT WILL COME</a:t>
            </a:r>
            <a:r>
              <a:rPr lang="en-US" baseline="0" dirty="0" smtClean="0"/>
              <a:t> AS NO SURPRISE THAT THE TASK ITSELF MODELS SHIFT INTEGRATION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FOR THE OUTCOME...WE ARE HOPEFUL YOU WILL BE ABLE TO</a:t>
            </a:r>
            <a:r>
              <a:rPr lang="en-US" baseline="0" dirty="0" smtClean="0"/>
              <a:t> APPLY WHAT YOU’VE LEARNED TO </a:t>
            </a:r>
            <a:r>
              <a:rPr lang="en-US" dirty="0" smtClean="0"/>
              <a:t>TOWARDS THE DEVELOPMENT</a:t>
            </a:r>
            <a:r>
              <a:rPr lang="en-US" baseline="0" dirty="0" smtClean="0"/>
              <a:t> OF INSTRUCTIONAL MATERIALS.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BFDD0C-DB13-B14B-BF5E-01F9FFB72E71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7841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BFDD0C-DB13-B14B-BF5E-01F9FFB72E71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817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1000" dirty="0" smtClean="0"/>
              <a:t>4 MIN TO INTRO CONCEPT, FORM A GROUP WITH 5 COLLEAGUES. </a:t>
            </a:r>
          </a:p>
          <a:p>
            <a:r>
              <a:rPr lang="en-US" sz="1000" dirty="0" smtClean="0"/>
              <a:t>PAIR UP </a:t>
            </a:r>
          </a:p>
          <a:p>
            <a:r>
              <a:rPr lang="en-US" sz="1000" dirty="0" smtClean="0"/>
              <a:t>NUMBER HEADS 1-2 COMPLEXITY, 3-4 EVIDENCE, 5-6 KNOWLEDGE</a:t>
            </a:r>
          </a:p>
          <a:p>
            <a:r>
              <a:rPr lang="en-US" sz="1000" dirty="0" smtClean="0"/>
              <a:t>SCAN THE PAPER TO SEE THESE HEADINGS—</a:t>
            </a:r>
          </a:p>
          <a:p>
            <a:r>
              <a:rPr lang="en-US" sz="1000" dirty="0" smtClean="0"/>
              <a:t>SHOW THEM WHAT THEY’LL BE REPORTING ON—</a:t>
            </a:r>
          </a:p>
          <a:p>
            <a:r>
              <a:rPr lang="en-US" sz="1000" dirty="0" smtClean="0"/>
              <a:t>SHOW THEM TEAR OFF SHEET</a:t>
            </a:r>
          </a:p>
          <a:p>
            <a:endParaRPr lang="en-US" sz="1000" dirty="0" smtClean="0"/>
          </a:p>
          <a:p>
            <a:r>
              <a:rPr lang="en-US" sz="1000" b="1" dirty="0" smtClean="0"/>
              <a:t>READ (TIME LIMIT) </a:t>
            </a:r>
          </a:p>
          <a:p>
            <a:r>
              <a:rPr lang="en-US" sz="1000" b="1" dirty="0" smtClean="0"/>
              <a:t>WITH YOUR PARTNER TO CONFIRM YOUR UNDERSTANDING OF THE ITEMS YOU’LL BE REPORTING BACK ON</a:t>
            </a:r>
          </a:p>
          <a:p>
            <a:r>
              <a:rPr lang="en-US" sz="1000" b="1" dirty="0" smtClean="0"/>
              <a:t>(DETERMINE</a:t>
            </a:r>
          </a:p>
          <a:p>
            <a:r>
              <a:rPr lang="en-US" sz="1000" b="1" dirty="0" smtClean="0"/>
              <a:t>(7 MIN) </a:t>
            </a:r>
          </a:p>
          <a:p>
            <a:endParaRPr lang="en-US" sz="1000" b="1" dirty="0" smtClean="0"/>
          </a:p>
          <a:p>
            <a:r>
              <a:rPr lang="en-US" sz="1000" b="1" dirty="0" smtClean="0"/>
              <a:t>REJOIN HOME TEAM, AND ROUND ROBIN RESPONSES TO QUESTIONS 1 AND 2 – WHAT IS IT? WHY DO IT? ONE THING TEACHER’S DO/SS DO   EACH PAIR GETS 2 MIN TO ANSWER THE QUESTION, 3 MIN FOR EACH RR- (9 MIN ) </a:t>
            </a:r>
          </a:p>
          <a:p>
            <a:endParaRPr lang="en-US" sz="1000" b="1" dirty="0" smtClean="0"/>
          </a:p>
          <a:p>
            <a:r>
              <a:rPr lang="en-US" sz="1000" b="1" dirty="0" smtClean="0"/>
              <a:t>WE ARE AT 20– 5 MIN TO TALK ABOUT WHAT MATERIALS WRITERS DO</a:t>
            </a:r>
          </a:p>
          <a:p>
            <a:r>
              <a:rPr lang="en-US" sz="1000" b="1" dirty="0" smtClean="0"/>
              <a:t>USING A T-CHART WITH TEACHER “DO” ITEMS ON LEFT, OPEN SPACE FOR MATERIALS WRITERS ON RIGHT.</a:t>
            </a:r>
          </a:p>
          <a:p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S/L/J REPORT BACK BASED ON CHART…(possible take photos of chart or the group) </a:t>
            </a:r>
          </a:p>
          <a:p>
            <a:r>
              <a:rPr lang="en-US" sz="1000" b="1" dirty="0" smtClean="0"/>
              <a:t>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BFDD0C-DB13-B14B-BF5E-01F9FFB72E71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463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BFDD0C-DB13-B14B-BF5E-01F9FFB72E71}" type="slidenum">
              <a:rPr lang="en-US" sz="1200"/>
              <a:pPr eaLnBrk="1" hangingPunct="1"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8495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173E-7E51-4542-95E7-2B36DDE1BE5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99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173E-7E51-4542-95E7-2B36DDE1BE5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59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BFDD0C-DB13-B14B-BF5E-01F9FFB72E71}" type="slidenum">
              <a:rPr lang="en-US" sz="1200"/>
              <a:pPr eaLnBrk="1" hangingPunct="1"/>
              <a:t>21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642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out who we have</a:t>
            </a:r>
            <a:r>
              <a:rPr lang="en-US" baseline="0" dirty="0" smtClean="0"/>
              <a:t> in the room—show of hands for teachers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173E-7E51-4542-95E7-2B36DDE1BE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01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</a:t>
            </a:r>
            <a:r>
              <a:rPr lang="en-US" baseline="0" dirty="0" smtClean="0"/>
              <a:t> YOU STRUGGLE AT ALL?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173E-7E51-4542-95E7-2B36DDE1BE5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DIRECT THEM TO THIS IN THEIR HANDOUT (P.4)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8D2B54-70B5-9E40-BC98-D10FC15A276B}" type="slidenum">
              <a:rPr lang="en-US" sz="1200"/>
              <a:pPr eaLnBrk="1" hangingPunct="1"/>
              <a:t>23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7669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What do 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need to do to prepare to help our learners work with text complexity.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I’d like to do a mini-demo with a high beginning text to model how my ‘thinking with a pencil” may help students to feel more comfortable “focusing on a  text” I need to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THINK about what I want my students to get from the text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PREPARE by determining essential idea(s) key details and vocabulary I want my students to understand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And then annotate the text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A779EF-00A8-4D42-98DD-890DF5F9525E}" type="slidenum">
              <a:rPr lang="en-US" sz="1200"/>
              <a:pPr eaLnBrk="1" hangingPunct="1"/>
              <a:t>24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9338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And I’m going to use these thinking notes to help me remember my questions/comments.  I’ll also teach them to my students so they can read with a pencil too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Problem sometimes with just highlighting is some people (like me) over highlight, and then they are practically rereading the whole text to locate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key information.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902F77-7C8F-5A49-9C81-D9F0E5C01866}" type="slidenum">
              <a:rPr lang="en-US" sz="1200"/>
              <a:pPr eaLnBrk="1" hangingPunct="1"/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7818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DIRECT THEM TO THIS IN THEIR HANDOUT (P.4)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8D2B54-70B5-9E40-BC98-D10FC15A276B}" type="slidenum">
              <a:rPr lang="en-US" sz="1200"/>
              <a:pPr eaLnBrk="1" hangingPunct="1"/>
              <a:t>27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9779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Sylvia </a:t>
            </a:r>
            <a:r>
              <a:rPr lang="mr-IN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give them a minute to select their text.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D3B2D2-7D8E-8A4A-AC37-021FA23BA4EF}" type="slidenum">
              <a:rPr lang="en-US" sz="1200"/>
              <a:pPr eaLnBrk="1" hangingPunct="1"/>
              <a:t>28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3657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Give them a minute to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select and read their text.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D3B2D2-7D8E-8A4A-AC37-021FA23BA4EF}" type="slidenum">
              <a:rPr lang="en-US" sz="1200"/>
              <a:pPr eaLnBrk="1" hangingPunct="1"/>
              <a:t>29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061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And I’m going to use these thinking notes to help me remember my questions/comments.  I’ll also teach them to my students so they can read with a pencil too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Problem sometimes with just highlighting is some people (like me) over highlight, and then they are practically rereading the whole text to locate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key information.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902F77-7C8F-5A49-9C81-D9F0E5C01866}" type="slidenum">
              <a:rPr lang="en-US" sz="1200"/>
              <a:pPr eaLnBrk="1" hangingPunct="1"/>
              <a:t>31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4542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Shape 146"/>
          <p:cNvSpPr>
            <a:spLocks noGrp="1"/>
          </p:cNvSpPr>
          <p:nvPr>
            <p:ph type="body" idx="1"/>
          </p:nvPr>
        </p:nvSpPr>
        <p:spPr bwMode="auto">
          <a:xfrm>
            <a:off x="685800" y="4343402"/>
            <a:ext cx="5486400" cy="2769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00" bIns="4570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4755" name="Shape 147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65455"/>
            <a:ext cx="2971800" cy="2769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00" bIns="457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25000"/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9891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286579-77CC-C844-AE8A-600C453C4570}" type="slidenum">
              <a:rPr lang="en-US" sz="1200"/>
              <a:pPr eaLnBrk="1" hangingPunct="1"/>
              <a:t>33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330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out who we have</a:t>
            </a:r>
            <a:r>
              <a:rPr lang="en-US" baseline="0" dirty="0" smtClean="0"/>
              <a:t> in the room—show of hands for teachers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173E-7E51-4542-95E7-2B36DDE1BE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hape 173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Shape 174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2769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00" bIns="45700" numCol="1" anchor="t" anchorCtr="0" compatLnSpc="1">
            <a:prstTxWarp prst="textNoShape">
              <a:avLst/>
            </a:prstTxWarp>
            <a:spAutoFit/>
          </a:bodyPr>
          <a:lstStyle/>
          <a:p>
            <a:pPr marL="515938" lvl="1" indent="-452438" eaLnBrk="1" hangingPunct="1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buSzPct val="85000"/>
              <a:buFont typeface="Wingdings" charset="0"/>
              <a:buChar char="q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 smtClean="0">
                <a:solidFill>
                  <a:srgbClr val="003271"/>
                </a:solidFill>
                <a:cs typeface="Arial" charset="0"/>
                <a:sym typeface="Arial" charset="0"/>
              </a:rPr>
              <a:t>What is the main idea/theme of text?</a:t>
            </a:r>
          </a:p>
          <a:p>
            <a:pPr marL="515938" lvl="1" indent="-452438" eaLnBrk="1" hangingPunct="1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buSzPct val="85000"/>
              <a:buFont typeface="Wingdings" charset="0"/>
              <a:buChar char="q"/>
            </a:pPr>
            <a:r>
              <a:rPr lang="en-US" sz="2600" b="1" dirty="0" smtClean="0">
                <a:solidFill>
                  <a:srgbClr val="004BA9"/>
                </a:solidFill>
                <a:cs typeface="Arial" charset="0"/>
              </a:rPr>
              <a:t>Look at the text. Underline the main idea.  Retell the main idea in your own words. </a:t>
            </a:r>
          </a:p>
          <a:p>
            <a:pPr marL="515938" lvl="1" indent="-452438" eaLnBrk="1" hangingPunct="1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buSzPct val="85000"/>
              <a:buFont typeface="Wingdings" charset="0"/>
              <a:buChar char="q"/>
            </a:pPr>
            <a:r>
              <a:rPr lang="en-US" sz="2600" b="1" dirty="0" smtClean="0">
                <a:solidFill>
                  <a:srgbClr val="003271"/>
                </a:solidFill>
                <a:cs typeface="Arial" charset="0"/>
              </a:rPr>
              <a:t>What does the author want the reader to understand</a:t>
            </a:r>
            <a:r>
              <a:rPr lang="en-US" b="1" dirty="0" smtClean="0">
                <a:solidFill>
                  <a:srgbClr val="003271"/>
                </a:solidFill>
                <a:cs typeface="Arial" charset="0"/>
              </a:rPr>
              <a:t>?</a:t>
            </a:r>
            <a:endParaRPr lang="en-US" sz="2200" dirty="0" smtClean="0">
              <a:solidFill>
                <a:srgbClr val="003271"/>
              </a:solidFill>
              <a:cs typeface="Arial" charset="0"/>
              <a:sym typeface="Arial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Shape 175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65455"/>
            <a:ext cx="2971800" cy="2769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00" bIns="457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25000"/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6191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hape 173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Shape 174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2769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00" bIns="4570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1" indent="-342900">
              <a:lnSpc>
                <a:spcPct val="114000"/>
              </a:lnSpc>
              <a:spcBef>
                <a:spcPts val="2400"/>
              </a:spcBef>
              <a:buClr>
                <a:srgbClr val="086695"/>
              </a:buClr>
              <a:buSzPct val="90000"/>
              <a:buFont typeface="Wingdings" charset="0"/>
              <a:buChar char="q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 smtClean="0">
                <a:solidFill>
                  <a:srgbClr val="086695"/>
                </a:solidFill>
                <a:cs typeface="Arial" charset="0"/>
                <a:sym typeface="Arial" charset="0"/>
              </a:rPr>
              <a:t>What is the most important detail  in paragraph ____? </a:t>
            </a:r>
            <a:r>
              <a:rPr lang="en-US" sz="2600" b="1" dirty="0" smtClean="0">
                <a:solidFill>
                  <a:srgbClr val="595959"/>
                </a:solidFill>
                <a:cs typeface="Arial" charset="0"/>
                <a:sym typeface="Arial" charset="0"/>
              </a:rPr>
              <a:t>  </a:t>
            </a:r>
          </a:p>
          <a:p>
            <a:pPr marL="342900" lvl="1" indent="-342900">
              <a:lnSpc>
                <a:spcPct val="114000"/>
              </a:lnSpc>
              <a:spcBef>
                <a:spcPts val="2400"/>
              </a:spcBef>
              <a:buClr>
                <a:srgbClr val="086695"/>
              </a:buClr>
              <a:buSzPct val="90000"/>
              <a:buFont typeface="Wingdings" charset="0"/>
              <a:buChar char="q"/>
            </a:pPr>
            <a:r>
              <a:rPr lang="en-US" sz="2600" b="1" dirty="0" smtClean="0">
                <a:solidFill>
                  <a:srgbClr val="0C99DF"/>
                </a:solidFill>
                <a:cs typeface="Arial" charset="0"/>
                <a:sym typeface="Arial" charset="0"/>
              </a:rPr>
              <a:t>Which details support the main idea?</a:t>
            </a:r>
          </a:p>
          <a:p>
            <a:pPr marL="342900" lvl="1" indent="-342900">
              <a:lnSpc>
                <a:spcPct val="114000"/>
              </a:lnSpc>
              <a:spcBef>
                <a:spcPts val="2400"/>
              </a:spcBef>
              <a:buClr>
                <a:srgbClr val="086695"/>
              </a:buClr>
              <a:buSzPct val="90000"/>
              <a:buFont typeface="Wingdings" charset="0"/>
              <a:buChar char="q"/>
            </a:pPr>
            <a:r>
              <a:rPr lang="en-US" sz="2600" b="1" dirty="0" smtClean="0">
                <a:solidFill>
                  <a:srgbClr val="086695"/>
                </a:solidFill>
                <a:cs typeface="Arial" charset="0"/>
                <a:sym typeface="Arial" charset="0"/>
              </a:rPr>
              <a:t>Explain why ______ happened? How do you know?</a:t>
            </a:r>
            <a:endParaRPr lang="en-US" sz="2200" b="1" dirty="0" smtClean="0">
              <a:solidFill>
                <a:srgbClr val="086695"/>
              </a:solidFill>
              <a:cs typeface="Arial" charset="0"/>
              <a:sym typeface="Arial" charset="0"/>
            </a:endParaRPr>
          </a:p>
          <a:p>
            <a:endParaRPr lang="en-US" sz="1800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5" name="Shape 175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65455"/>
            <a:ext cx="2971800" cy="2769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00" bIns="457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25000"/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776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hape 173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Shape 174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2769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00" bIns="457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does ______ as it is used in the text.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283" name="Shape 175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65455"/>
            <a:ext cx="2971800" cy="2769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00" bIns="457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25000"/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5982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hape 173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Shape 174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2769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00" bIns="457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does ______ as it is used in the text.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283" name="Shape 175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65455"/>
            <a:ext cx="2971800" cy="2769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00" bIns="457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25000"/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598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95AFF7-7FED-DB40-BC9A-8D91CEFA91C5}" type="slidenum">
              <a:rPr lang="en-US" sz="1200"/>
              <a:pPr eaLnBrk="1" hangingPunct="1"/>
              <a:t>38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54625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DF2642-FD32-0A41-9DCA-BC61689E1F8A}" type="slidenum">
              <a:rPr lang="en-US" sz="1200"/>
              <a:pPr eaLnBrk="1" hangingPunct="1"/>
              <a:t>39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6259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DD80A7-B1A1-E349-9987-ADC1FF895377}" type="slidenum">
              <a:rPr lang="en-US" sz="1200"/>
              <a:pPr eaLnBrk="1" hangingPunct="1"/>
              <a:t>40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92410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C90B92-8877-CD42-ADB7-091021F13B8F}" type="slidenum">
              <a:rPr lang="en-US" sz="1200"/>
              <a:pPr eaLnBrk="1" hangingPunct="1"/>
              <a:t>41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81746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Don’t enhance!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EE4D3A-B45A-8C42-A706-77768B2D7EE0}" type="slidenum">
              <a:rPr lang="en-US" sz="1200"/>
              <a:pPr eaLnBrk="1" hangingPunct="1"/>
              <a:t>42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5683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BA3C99-0BD7-5A42-B891-436A6D1AEA47}" type="slidenum">
              <a:rPr lang="en-US" sz="1200"/>
              <a:pPr eaLnBrk="1" hangingPunct="1"/>
              <a:t>43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881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adding ELPS slide </a:t>
            </a:r>
            <a:r>
              <a:rPr lang="mr-IN" dirty="0" smtClean="0"/>
              <a:t>–</a:t>
            </a:r>
            <a:r>
              <a:rPr lang="en-US" dirty="0" smtClean="0"/>
              <a:t> How familiar are you with the three instructional shifts associated with college and career readiness-</a:t>
            </a:r>
            <a:r>
              <a:rPr lang="en-US" baseline="0" dirty="0" smtClean="0"/>
              <a:t> List shifts, then focus?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173E-7E51-4542-95E7-2B36DDE1BE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693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211BF4-B3C6-C34C-B7CE-2660AA7B163F}" type="slidenum">
              <a:rPr lang="en-US" sz="1200"/>
              <a:pPr eaLnBrk="1" hangingPunct="1"/>
              <a:t>44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29583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269F4F-11BB-4C4C-8590-4BBD093F5586}" type="slidenum">
              <a:rPr lang="en-US" sz="1200"/>
              <a:pPr eaLnBrk="1" hangingPunct="1"/>
              <a:t>45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4088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211BF4-B3C6-C34C-B7CE-2660AA7B163F}" type="slidenum">
              <a:rPr lang="en-US" sz="1200"/>
              <a:pPr eaLnBrk="1" hangingPunct="1"/>
              <a:t>46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29583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DIRECT THEM TO THIS IN THEIR HANDOUT (P.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8D2B54-70B5-9E40-BC98-D10FC15A276B}" type="slidenum">
              <a:rPr lang="en-US" sz="1200"/>
              <a:pPr eaLnBrk="1" hangingPunct="1"/>
              <a:t>47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89551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C766A9-D3FE-7445-8CA6-D881B8C409DD}" type="slidenum">
              <a:rPr lang="en-US" sz="1200"/>
              <a:pPr eaLnBrk="1" hangingPunct="1"/>
              <a:t>48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27973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Jayme and Lori…this is Slide 50.  Do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we need a slide after 50 for report back instructions.  Not sure..just asking.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CEF092-355D-FC40-B0B0-9F39742BF803}" type="slidenum">
              <a:rPr lang="en-US" sz="1200"/>
              <a:pPr eaLnBrk="1" hangingPunct="1"/>
              <a:t>49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41202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would be the new slide 51 or I can just be sure to say this…  Or I can add it to slide 50 but it is pretty</a:t>
            </a:r>
            <a:r>
              <a:rPr lang="en-US" baseline="0" dirty="0" smtClean="0"/>
              <a:t> crowded.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C9E26-4DAD-984E-B267-2CC410A169C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029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1 MIN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These are the Lexile measures we used to select the materials you will work with today.  Notice how the bands overlap – it’s never supposed to be a precise measure (don’t forget the other key parts – qualitative and professional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908946-EE6A-D04E-97E6-B78DF8CB5A1E}" type="slidenum">
              <a:rPr lang="en-US" sz="1200"/>
              <a:pPr eaLnBrk="1" hangingPunct="1"/>
              <a:t>51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49995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99A769-6116-0044-B5D1-8932F68E3D74}" type="slidenum">
              <a:rPr lang="en-US" sz="1200"/>
              <a:pPr eaLnBrk="1" hangingPunct="1"/>
              <a:t>52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50071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173E-7E51-4542-95E7-2B36DDE1BE5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5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1. describe the impact of the three instructional shifts on their programs and materials</a:t>
            </a:r>
          </a:p>
          <a:p>
            <a:r>
              <a:rPr lang="en-US" dirty="0" smtClean="0"/>
              <a:t>2. help learners navigate level-appropriate complex texts and its related academic language  </a:t>
            </a:r>
          </a:p>
          <a:p>
            <a:r>
              <a:rPr lang="en-US" dirty="0" smtClean="0"/>
              <a:t>3. identify and then adapt or create strategic text-dependent questions to deepen learners’ knowledge of text and help them demonstrate high-level thinking.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BA169E-A89C-0D4E-9896-CB219086D5FA}" type="slidenum">
              <a:rPr lang="en-US" sz="1200"/>
              <a:pPr eaLnBrk="1" hangingPunct="1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134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And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just a quick word about dip and the dive–we’re a passionate trio and if we had our way, we’d dive deeply into all these concepts with you. But there’s this thing called lunch that you may want to engage in—so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you will see these icons indicating when we have to“dip” into certain topics and we will dive. (We’ll definitely take a deeper dive into text dependent questions)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BFDD0C-DB13-B14B-BF5E-01F9FFB72E71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869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1A5753-5734-AF4C-B4B6-9A9A0CD1E2A0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00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865454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44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Shape 146"/>
          <p:cNvSpPr>
            <a:spLocks noGrp="1"/>
          </p:cNvSpPr>
          <p:nvPr>
            <p:ph type="body" idx="1"/>
          </p:nvPr>
        </p:nvSpPr>
        <p:spPr bwMode="auto">
          <a:xfrm>
            <a:off x="685800" y="4343402"/>
            <a:ext cx="5486400" cy="2769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00" bIns="4570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8851" name="Shape 147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65455"/>
            <a:ext cx="2971800" cy="2769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00" bIns="457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25000"/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852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A1A2-8B5A-2449-8E13-1BF152AC3D42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4841-73E2-454F-A986-1358E5F3E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0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1266-F5A9-304E-BCB4-942C1637E766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EE8A-2B7F-0B40-856F-224D1E981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13D0-D4AB-1545-9C0F-41C9576B7658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45F9-7C58-7D4E-9E0B-14BDBC79A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251992" y="6434733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7321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0807-0EE2-2946-95ED-82B468C0D250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12A1-E68A-0344-92A7-DAC59635C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8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1C29-D451-2F41-B3E5-61776D57E5B8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08AF3-C226-3043-8B2E-A8AF69F5F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55CB-A9AC-8047-A1E3-6A7197335FB1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49647-6F33-9B41-99A5-2EB97513A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0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40E1-270B-3140-AA69-297A4CCA87C8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6800-1F03-BA46-B644-AE7F9807B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2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2B7A-5A2D-3741-B37F-D7146509EC5F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4591-4017-7A45-99B9-7C80B70FF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9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7CAF-A810-D949-9449-62D821355185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7838-4ECC-C445-BEF0-DB75B5D51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6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42C5-207F-8F4F-8C6E-53EF377BDE35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3CE0-9240-0346-ACC1-06EA96C60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8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D36B-3758-7845-971F-17EFFDDA32F1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08BD-F8BC-B14B-831E-F1B639C10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2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41E0C5F-1FEB-354A-854F-860A059FF702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16115A5-8AF6-4841-B8F7-DBA33C994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0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7.jpeg"/><Relationship Id="rId13" Type="http://schemas.openxmlformats.org/officeDocument/2006/relationships/hyperlink" Target="http://ccrstdq.pbworks.com/" TargetMode="External"/><Relationship Id="rId14" Type="http://schemas.openxmlformats.org/officeDocument/2006/relationships/hyperlink" Target="http://ccrstdq.pbwork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9.jpeg"/><Relationship Id="rId5" Type="http://schemas.openxmlformats.org/officeDocument/2006/relationships/image" Target="../media/image11.png"/><Relationship Id="rId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png"/><Relationship Id="rId5" Type="http://schemas.microsoft.com/office/2007/relationships/hdphoto" Target="../media/hdphoto8.wdp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3.jp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3.jp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png"/><Relationship Id="rId5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9.jpeg"/><Relationship Id="rId5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0.jpeg"/><Relationship Id="rId5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9.jpe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png"/><Relationship Id="rId5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1" Type="http://schemas.microsoft.com/office/2007/relationships/hdphoto" Target="../media/hdphoto14.wdp"/><Relationship Id="rId12" Type="http://schemas.openxmlformats.org/officeDocument/2006/relationships/image" Target="../media/image37.png"/><Relationship Id="rId13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3.png"/><Relationship Id="rId4" Type="http://schemas.microsoft.com/office/2007/relationships/hdphoto" Target="../media/hdphoto12.wdp"/><Relationship Id="rId5" Type="http://schemas.openxmlformats.org/officeDocument/2006/relationships/image" Target="../media/image9.jpeg"/><Relationship Id="rId6" Type="http://schemas.openxmlformats.org/officeDocument/2006/relationships/hyperlink" Target="http://ccrstdq.pbworks.com" TargetMode="External"/><Relationship Id="rId7" Type="http://schemas.openxmlformats.org/officeDocument/2006/relationships/image" Target="../media/image34.jpeg"/><Relationship Id="rId8" Type="http://schemas.openxmlformats.org/officeDocument/2006/relationships/image" Target="../media/image35.png"/><Relationship Id="rId9" Type="http://schemas.microsoft.com/office/2007/relationships/hdphoto" Target="../media/hdphoto13.wdp"/><Relationship Id="rId10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microsoft.com/office/2007/relationships/hdphoto" Target="../media/hdphoto16.wdp"/><Relationship Id="rId5" Type="http://schemas.openxmlformats.org/officeDocument/2006/relationships/image" Target="../media/image39.png"/><Relationship Id="rId6" Type="http://schemas.microsoft.com/office/2007/relationships/hdphoto" Target="../media/hdphoto4.wdp"/><Relationship Id="rId7" Type="http://schemas.openxmlformats.org/officeDocument/2006/relationships/image" Target="../media/image9.jpeg"/><Relationship Id="rId8" Type="http://schemas.openxmlformats.org/officeDocument/2006/relationships/hyperlink" Target="http://ccrstdq.pbworks.com/" TargetMode="External"/><Relationship Id="rId9" Type="http://schemas.openxmlformats.org/officeDocument/2006/relationships/image" Target="../media/image40.png"/><Relationship Id="rId10" Type="http://schemas.microsoft.com/office/2007/relationships/hdphoto" Target="../media/hdphoto17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9.jpeg"/><Relationship Id="rId5" Type="http://schemas.openxmlformats.org/officeDocument/2006/relationships/image" Target="../media/image11.pn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0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83344" y="1715816"/>
            <a:ext cx="4703638" cy="3039699"/>
            <a:chOff x="1601492" y="2104993"/>
            <a:chExt cx="5947364" cy="40529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8"/>
            <a:stretch/>
          </p:blipFill>
          <p:spPr>
            <a:xfrm>
              <a:off x="1601492" y="2104993"/>
              <a:ext cx="5947364" cy="405293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268872" y="4311108"/>
              <a:ext cx="1607075" cy="923330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50" b="1" spc="38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TDQ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1931" y="390155"/>
            <a:ext cx="7645032" cy="1654586"/>
          </a:xfrm>
        </p:spPr>
        <p:txBody>
          <a:bodyPr anchor="t"/>
          <a:lstStyle/>
          <a:p>
            <a:pPr eaLnBrk="1" hangingPunct="1"/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EMPOWERING ELs </a:t>
            </a:r>
            <a:b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FOR A SUCCESSFUL TOMORROW </a:t>
            </a:r>
            <a:b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USING TEXT DEPENDENT QUESTIONS</a:t>
            </a:r>
            <a:endParaRPr lang="en-US" sz="3000" b="1" i="1" dirty="0">
              <a:solidFill>
                <a:schemeClr val="tx2">
                  <a:lumMod val="7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2957" y="4810539"/>
            <a:ext cx="7165464" cy="2238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438CAB"/>
                </a:solidFill>
              </a:rPr>
              <a:t>Jayme Adelson-Goldstein, Lighthearted Learning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438CAB"/>
                </a:solidFill>
              </a:rPr>
              <a:t>Lori Howard, CASAS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438CAB"/>
                </a:solidFill>
              </a:rPr>
              <a:t>Sylvia Ramirez, MiraCosta College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143"/>
          <p:cNvSpPr>
            <a:spLocks noGrp="1"/>
          </p:cNvSpPr>
          <p:nvPr>
            <p:ph type="title"/>
          </p:nvPr>
        </p:nvSpPr>
        <p:spPr>
          <a:xfrm>
            <a:off x="457200" y="336550"/>
            <a:ext cx="8229600" cy="769938"/>
          </a:xfrm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b="1" dirty="0">
                <a:solidFill>
                  <a:srgbClr val="52AA03"/>
                </a:solidFill>
                <a:latin typeface="Century Gothic" charset="0"/>
                <a:ea typeface="ＭＳ Ｐゴシック" charset="0"/>
                <a:cs typeface="ＭＳ Ｐゴシック" charset="0"/>
                <a:sym typeface="Arial" charset="0"/>
              </a:rPr>
              <a:t>FOCUSING ON THE TEXT</a:t>
            </a:r>
            <a:endParaRPr lang="en-US" sz="2400" b="1" dirty="0">
              <a:solidFill>
                <a:srgbClr val="52AA03"/>
              </a:solidFill>
              <a:latin typeface="Century Gothic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77826" name="Shape 136"/>
          <p:cNvSpPr>
            <a:spLocks noGrp="1"/>
          </p:cNvSpPr>
          <p:nvPr>
            <p:ph idx="4294967295"/>
          </p:nvPr>
        </p:nvSpPr>
        <p:spPr>
          <a:xfrm>
            <a:off x="536575" y="1839913"/>
            <a:ext cx="3892550" cy="4154487"/>
          </a:xfrm>
        </p:spPr>
        <p:txBody>
          <a:bodyPr lIns="91425" tIns="45700" rIns="91425" bIns="45700">
            <a:sp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173000"/>
              <a:buFont typeface="Arial" charset="0"/>
              <a:buNone/>
            </a:pPr>
            <a:r>
              <a:rPr lang="en-US" sz="3300" dirty="0">
                <a:latin typeface="Calibri" charset="0"/>
                <a:ea typeface="ＭＳ Ｐゴシック" charset="0"/>
                <a:cs typeface="Arial" charset="0"/>
                <a:sym typeface="Arial" charset="0"/>
              </a:rPr>
              <a:t>This newspaper article discusses a recent earthquake. </a:t>
            </a:r>
            <a:r>
              <a:rPr lang="en-US" sz="3300" dirty="0">
                <a:solidFill>
                  <a:srgbClr val="FF6600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rPr>
              <a:t>Describe a time when you or someone you know experienced an earthquake.</a:t>
            </a:r>
            <a:br>
              <a:rPr lang="en-US" sz="3300" dirty="0">
                <a:solidFill>
                  <a:srgbClr val="FF6600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rPr>
            </a:br>
            <a:endParaRPr lang="en-US" sz="3300" dirty="0">
              <a:solidFill>
                <a:srgbClr val="FF6600"/>
              </a:solidFill>
              <a:latin typeface="Calibri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4037" name="Shape 137"/>
          <p:cNvSpPr>
            <a:spLocks noGrp="1"/>
          </p:cNvSpPr>
          <p:nvPr>
            <p:ph type="body" idx="4294967295"/>
          </p:nvPr>
        </p:nvSpPr>
        <p:spPr>
          <a:xfrm>
            <a:off x="5016500" y="1865313"/>
            <a:ext cx="3841750" cy="4856162"/>
          </a:xfrm>
        </p:spPr>
        <p:txBody>
          <a:bodyPr lIns="91425" tIns="45700" rIns="91425" bIns="45700">
            <a:spAutoFit/>
          </a:bodyPr>
          <a:lstStyle/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en-US" dirty="0">
                <a:solidFill>
                  <a:srgbClr val="294171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rPr>
              <a:t>In this newspaper article about the earthquake, </a:t>
            </a:r>
            <a:r>
              <a:rPr lang="en-US" b="1" dirty="0">
                <a:solidFill>
                  <a:srgbClr val="008000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rPr>
              <a:t>how did the reporter describe Mrs. McDaniel</a:t>
            </a:r>
            <a:r>
              <a:rPr lang="ja-JP" altLang="en-US" b="1">
                <a:solidFill>
                  <a:srgbClr val="008000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altLang="ja-JP" b="1" dirty="0">
                <a:solidFill>
                  <a:srgbClr val="008000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rPr>
              <a:t>s reaction to the earthquake?</a:t>
            </a: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Clr>
                <a:srgbClr val="000000"/>
              </a:buClr>
              <a:buSzPct val="25000"/>
            </a:pPr>
            <a:endParaRPr lang="en-US" sz="2400" dirty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  <a:sym typeface="Arial" charset="0"/>
            </a:endParaRP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Clr>
                <a:srgbClr val="000000"/>
              </a:buClr>
              <a:buSzPct val="25000"/>
              <a:buFont typeface="Arial" charset="0"/>
              <a:buNone/>
            </a:pPr>
            <a:endParaRPr lang="en-US" sz="2400" dirty="0">
              <a:solidFill>
                <a:srgbClr val="294171"/>
              </a:solidFill>
              <a:latin typeface="Calibri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77828" name="Shape 139"/>
          <p:cNvSpPr txBox="1">
            <a:spLocks noChangeArrowheads="1"/>
          </p:cNvSpPr>
          <p:nvPr/>
        </p:nvSpPr>
        <p:spPr bwMode="auto">
          <a:xfrm>
            <a:off x="228600" y="6122988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5313B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830" name="TextBox 3"/>
          <p:cNvSpPr txBox="1">
            <a:spLocks noChangeArrowheads="1"/>
          </p:cNvSpPr>
          <p:nvPr/>
        </p:nvSpPr>
        <p:spPr bwMode="auto">
          <a:xfrm>
            <a:off x="801756" y="5819430"/>
            <a:ext cx="7924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/>
              <a:t>Adapted from College and Career Readiness Standards Implementation Institute Training Materials by S. Ramirez and L. Howard.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6575" y="1473200"/>
            <a:ext cx="4022725" cy="3667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Not Text-Dependent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16500" y="1498600"/>
            <a:ext cx="3841750" cy="3667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Text-Dependent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-139148" y="857250"/>
            <a:ext cx="9283148" cy="6000750"/>
          </a:xfrm>
          <a:prstGeom prst="rect">
            <a:avLst/>
          </a:prstGeom>
          <a:noFill/>
          <a:ln w="101600" cap="flat" cmpd="sng">
            <a:solidFill>
              <a:srgbClr val="5313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228601" y="5449491"/>
            <a:ext cx="533399" cy="2309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5297375" y="2252675"/>
            <a:ext cx="3290700" cy="193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4400" b="1">
                <a:solidFill>
                  <a:srgbClr val="52AA03"/>
                </a:solidFill>
                <a:latin typeface="Questrial"/>
                <a:ea typeface="Questrial"/>
                <a:cs typeface="Questrial"/>
                <a:sym typeface="Questrial"/>
              </a:rPr>
              <a:t>FOCUSING ON THE TEXT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ftr" idx="11"/>
          </p:nvPr>
        </p:nvSpPr>
        <p:spPr>
          <a:xfrm>
            <a:off x="3352664" y="6441945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r>
              <a:rPr lang="en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Adelson-Goldstein, Howard, Ramirez   2017 </a:t>
            </a:r>
            <a:endParaRPr lang="en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9392" y="941707"/>
            <a:ext cx="5022600" cy="5022600"/>
          </a:xfrm>
          <a:prstGeom prst="rect">
            <a:avLst/>
          </a:prstGeom>
          <a:noFill/>
          <a:ln w="10160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559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 cap="flat" cmpd="sng">
            <a:solidFill>
              <a:srgbClr val="5313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body" idx="4294967295"/>
          </p:nvPr>
        </p:nvSpPr>
        <p:spPr>
          <a:xfrm>
            <a:off x="427220" y="1395971"/>
            <a:ext cx="3892500" cy="212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photo. </a:t>
            </a:r>
            <a:r>
              <a:rPr lang="en" sz="33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is the youn</a:t>
            </a:r>
            <a:r>
              <a:rPr lang="en" sz="3300">
                <a:solidFill>
                  <a:schemeClr val="accent2"/>
                </a:solidFill>
              </a:rPr>
              <a:t>g </a:t>
            </a:r>
            <a:r>
              <a:rPr lang="en" sz="33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woman thinking about?  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4986520" y="1415015"/>
            <a:ext cx="3841800" cy="3368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294171"/>
                </a:solidFill>
                <a:latin typeface="Calibri"/>
                <a:ea typeface="Calibri"/>
                <a:cs typeface="Calibri"/>
                <a:sym typeface="Calibri"/>
              </a:rPr>
              <a:t>Look at the photo. What is the woman thinking about? </a:t>
            </a:r>
            <a:r>
              <a:rPr lang="en" sz="3300" b="1">
                <a:solidFill>
                  <a:srgbClr val="51AA02"/>
                </a:solidFill>
              </a:rPr>
              <a:t>How do you know? Use the information from the photo.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198620" y="4608286"/>
            <a:ext cx="533400" cy="2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506595" y="1006646"/>
            <a:ext cx="3997325" cy="3894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 Text-Dependent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4986520" y="1006646"/>
            <a:ext cx="3841800" cy="408450"/>
          </a:xfrm>
          <a:prstGeom prst="rect">
            <a:avLst/>
          </a:prstGeom>
          <a:solidFill>
            <a:srgbClr val="51AA02"/>
          </a:solidFill>
          <a:ln w="9525" cap="flat" cmpd="sng">
            <a:solidFill>
              <a:srgbClr val="51AA0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Text-Dependent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427220" y="268458"/>
            <a:ext cx="8229600" cy="57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4400" b="1">
                <a:solidFill>
                  <a:srgbClr val="52AA03"/>
                </a:solidFill>
                <a:latin typeface="Questrial"/>
                <a:ea typeface="Questrial"/>
                <a:cs typeface="Questrial"/>
                <a:sym typeface="Questrial"/>
              </a:rPr>
              <a:t>FOCUSING ON THE TEXT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ftr" idx="11"/>
          </p:nvPr>
        </p:nvSpPr>
        <p:spPr>
          <a:xfrm>
            <a:off x="2901900" y="652749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r>
              <a:rPr lang="en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Adelson-Goldstein, Howard, Ramirez   2017 </a:t>
            </a:r>
            <a:endParaRPr lang="en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400" y="3522071"/>
            <a:ext cx="2854300" cy="2645895"/>
          </a:xfrm>
          <a:prstGeom prst="rect">
            <a:avLst/>
          </a:prstGeom>
          <a:noFill/>
          <a:ln w="101600" cap="flat" cmpd="sng">
            <a:solidFill>
              <a:srgbClr val="5313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212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5" descr="IMAGE_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86859" r="7704" b="8771"/>
          <a:stretch>
            <a:fillRect/>
          </a:stretch>
        </p:blipFill>
        <p:spPr bwMode="auto">
          <a:xfrm>
            <a:off x="17463" y="6462713"/>
            <a:ext cx="8956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9700" y="20320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84B2"/>
                </a:solidFill>
                <a:latin typeface="Arial"/>
                <a:ea typeface="+mn-ea"/>
                <a:cs typeface="Arial"/>
              </a:rPr>
              <a:t>PROGRESSION OF TEXT DEPENDENT QUESTIONS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6020" name="image29.png" descr="IMAGE_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0" t="5409" r="9782" b="15730"/>
          <a:stretch>
            <a:fillRect/>
          </a:stretch>
        </p:blipFill>
        <p:spPr bwMode="auto">
          <a:xfrm>
            <a:off x="3276600" y="727075"/>
            <a:ext cx="55372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6263" y="876300"/>
            <a:ext cx="2700337" cy="558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Whole </a:t>
            </a:r>
          </a:p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400" i="1" dirty="0">
                <a:ea typeface="ＭＳ Ｐゴシック" charset="-128"/>
                <a:cs typeface="ＭＳ Ｐゴシック" charset="-128"/>
              </a:rPr>
              <a:t>Across texts</a:t>
            </a:r>
          </a:p>
          <a:p>
            <a:pPr>
              <a:defRPr/>
            </a:pPr>
            <a:endParaRPr lang="en-US" sz="2400" i="1" dirty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400" i="1" dirty="0">
                <a:ea typeface="ＭＳ Ｐゴシック" charset="-128"/>
                <a:cs typeface="ＭＳ Ｐゴシック" charset="-128"/>
              </a:rPr>
              <a:t>Entire text</a:t>
            </a:r>
          </a:p>
          <a:p>
            <a:pPr>
              <a:defRPr/>
            </a:pPr>
            <a:endParaRPr lang="en-US" sz="2400" i="1" dirty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400" i="1" dirty="0">
                <a:ea typeface="ＭＳ Ｐゴシック" charset="-128"/>
                <a:cs typeface="ＭＳ Ｐゴシック" charset="-128"/>
              </a:rPr>
              <a:t>Segments</a:t>
            </a:r>
          </a:p>
          <a:p>
            <a:pPr>
              <a:defRPr/>
            </a:pPr>
            <a:endParaRPr lang="en-US" sz="2400" i="1" dirty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400" i="1" dirty="0">
                <a:ea typeface="ＭＳ Ｐゴシック" charset="-128"/>
                <a:cs typeface="ＭＳ Ｐゴシック" charset="-128"/>
              </a:rPr>
              <a:t>Paragraph</a:t>
            </a:r>
          </a:p>
          <a:p>
            <a:pPr>
              <a:defRPr/>
            </a:pPr>
            <a:endParaRPr lang="en-US" sz="2400" i="1" dirty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400" i="1" dirty="0">
                <a:ea typeface="ＭＳ Ｐゴシック" charset="-128"/>
                <a:cs typeface="ＭＳ Ｐゴシック" charset="-128"/>
              </a:rPr>
              <a:t>Sentence</a:t>
            </a:r>
          </a:p>
          <a:p>
            <a:pPr>
              <a:defRPr/>
            </a:pPr>
            <a:r>
              <a:rPr lang="en-US" sz="2400" i="1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400" i="1" dirty="0">
                <a:ea typeface="ＭＳ Ｐゴシック" charset="-128"/>
                <a:cs typeface="ＭＳ Ｐゴシック" charset="-128"/>
              </a:rPr>
            </a:br>
            <a:r>
              <a:rPr lang="en-US" sz="2400" i="1" dirty="0">
                <a:ea typeface="ＭＳ Ｐゴシック" charset="-128"/>
                <a:cs typeface="ＭＳ Ｐゴシック" charset="-128"/>
              </a:rPr>
              <a:t>Word </a:t>
            </a:r>
          </a:p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algn="r">
              <a:defRPr/>
            </a:pPr>
            <a:r>
              <a:rPr lang="en-US" sz="2700" b="1" dirty="0">
                <a:solidFill>
                  <a:srgbClr val="C75805"/>
                </a:solidFill>
                <a:ea typeface="ＭＳ Ｐゴシック" charset="-128"/>
                <a:cs typeface="ＭＳ Ｐゴシック" charset="-128"/>
              </a:rPr>
              <a:t>Part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728663" y="3446463"/>
            <a:ext cx="416560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23657" y="5529263"/>
            <a:ext cx="3635829" cy="6538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01885" y="4743905"/>
            <a:ext cx="3635829" cy="6538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57448" y="3958547"/>
            <a:ext cx="1004100" cy="6538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57448" y="2462327"/>
            <a:ext cx="3580266" cy="6538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50"/>
                    </a14:imgEffect>
                    <a14:imgEffect>
                      <a14:saturation sat="3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9183" y="3115563"/>
            <a:ext cx="1109940" cy="10839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0" descr="Depositphotos_25176071_xs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4" t="69907"/>
          <a:stretch/>
        </p:blipFill>
        <p:spPr bwMode="auto">
          <a:xfrm>
            <a:off x="7451271" y="3315603"/>
            <a:ext cx="1220788" cy="100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213600" y="2997200"/>
            <a:ext cx="622300" cy="575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0" descr="Depositphotos_25176071_xs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946" b="20062"/>
          <a:stretch/>
        </p:blipFill>
        <p:spPr bwMode="auto">
          <a:xfrm rot="21136035">
            <a:off x="5969328" y="840658"/>
            <a:ext cx="2066952" cy="268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Depositphotos_25176071_xs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3" b="18773"/>
          <a:stretch/>
        </p:blipFill>
        <p:spPr bwMode="auto">
          <a:xfrm rot="17671827">
            <a:off x="4128641" y="1975934"/>
            <a:ext cx="2697184" cy="204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Depositphotos_25176071_xs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9" t="22169" r="29483" b="18773"/>
          <a:stretch/>
        </p:blipFill>
        <p:spPr bwMode="auto">
          <a:xfrm rot="14484049">
            <a:off x="4039931" y="2711694"/>
            <a:ext cx="888047" cy="148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186" y="3820085"/>
            <a:ext cx="670741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DIVING INTO… </a:t>
            </a:r>
          </a:p>
          <a:p>
            <a:r>
              <a:rPr lang="en-US" sz="3600" dirty="0" smtClean="0"/>
              <a:t>TEXT COMPLEXITY &amp; TDQ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50"/>
                    </a14:imgEffect>
                    <a14:imgEffect>
                      <a14:saturation sat="3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8712" y="2819445"/>
            <a:ext cx="1109940" cy="1083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9766" y="2133376"/>
            <a:ext cx="1812456" cy="17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4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22536" name="Picture 14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93663" y="6375400"/>
            <a:ext cx="9985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96" y="1016653"/>
            <a:ext cx="8000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FORM GROUPS OF FOUR.</a:t>
            </a:r>
          </a:p>
          <a:p>
            <a:endParaRPr lang="en-US" sz="3200" b="1" dirty="0"/>
          </a:p>
          <a:p>
            <a:r>
              <a:rPr lang="en-US" sz="3200" b="1" dirty="0" smtClean="0"/>
              <a:t>THE TASK: </a:t>
            </a:r>
            <a:r>
              <a:rPr lang="en-US" sz="3200" b="1" dirty="0" smtClean="0">
                <a:solidFill>
                  <a:schemeClr val="accent5"/>
                </a:solidFill>
              </a:rPr>
              <a:t>TEACH EACH OTHER ABOUT COMPLEX TEXT, TDQ &amp; ACADEMIC LANGUAGE</a:t>
            </a:r>
          </a:p>
          <a:p>
            <a:endParaRPr lang="en-US" sz="3200" dirty="0" smtClean="0"/>
          </a:p>
          <a:p>
            <a:r>
              <a:rPr lang="en-US" sz="3200" b="1" dirty="0" smtClean="0"/>
              <a:t>THE APPROACH: </a:t>
            </a:r>
            <a:r>
              <a:rPr lang="en-US" sz="3200" b="1" dirty="0" smtClean="0">
                <a:solidFill>
                  <a:schemeClr val="accent5"/>
                </a:solidFill>
              </a:rPr>
              <a:t>PAIRED READING</a:t>
            </a:r>
          </a:p>
          <a:p>
            <a:endParaRPr lang="en-US" sz="3200" b="1" dirty="0" smtClean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3662" y="119383"/>
            <a:ext cx="708421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DIVING INTO THE CONCEPTS</a:t>
            </a:r>
            <a:endParaRPr lang="en-US" sz="3600" dirty="0"/>
          </a:p>
        </p:txBody>
      </p:sp>
      <p:pic>
        <p:nvPicPr>
          <p:cNvPr id="9" name="Picture 20" descr="Depositphotos_25176071_xs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946" b="20062"/>
          <a:stretch/>
        </p:blipFill>
        <p:spPr bwMode="auto">
          <a:xfrm rot="20539343">
            <a:off x="7675636" y="154213"/>
            <a:ext cx="1025117" cy="132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Depositphotos_25176071_xs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4" t="69907"/>
          <a:stretch/>
        </p:blipFill>
        <p:spPr bwMode="auto">
          <a:xfrm>
            <a:off x="8588826" y="1303413"/>
            <a:ext cx="736373" cy="6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3183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40000" r="53606"/>
          <a:stretch/>
        </p:blipFill>
        <p:spPr>
          <a:xfrm>
            <a:off x="6926620" y="4648200"/>
            <a:ext cx="2063677" cy="20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334"/>
            <a:ext cx="708421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DIVING INTO THE CONCEPTS</a:t>
            </a:r>
            <a:endParaRPr lang="en-US" sz="3600" dirty="0"/>
          </a:p>
        </p:txBody>
      </p:sp>
      <p:pic>
        <p:nvPicPr>
          <p:cNvPr id="9" name="Picture 20" descr="Depositphotos_25176071_xs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946" b="20062"/>
          <a:stretch/>
        </p:blipFill>
        <p:spPr bwMode="auto">
          <a:xfrm rot="21136035">
            <a:off x="7465456" y="302280"/>
            <a:ext cx="1025117" cy="132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3183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16148"/>
            <a:ext cx="3295650" cy="39940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READING A</a:t>
            </a:r>
          </a:p>
          <a:p>
            <a:pPr algn="ctr"/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Depend on the Text!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33900" y="1416148"/>
            <a:ext cx="3295650" cy="39940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READING B </a:t>
            </a:r>
            <a:r>
              <a:rPr lang="en-US" sz="3200" b="1" dirty="0" smtClean="0"/>
              <a:t>Using Complex Texts to Develop Complex Language &amp; Literacy</a:t>
            </a:r>
            <a:endParaRPr lang="en-US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486" y="467781"/>
            <a:ext cx="71355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</a:p>
          <a:p>
            <a:endParaRPr lang="en-US" sz="2800" b="1" dirty="0" smtClean="0">
              <a:solidFill>
                <a:schemeClr val="accent4"/>
              </a:solidFill>
            </a:endParaRPr>
          </a:p>
          <a:p>
            <a:r>
              <a:rPr lang="en-US" sz="2800" b="1" dirty="0" smtClean="0">
                <a:solidFill>
                  <a:schemeClr val="accent5"/>
                </a:solidFill>
              </a:rPr>
              <a:t>PAIR A </a:t>
            </a:r>
            <a:r>
              <a:rPr lang="en-US" sz="2800" b="1" dirty="0" smtClean="0"/>
              <a:t>  	 			 </a:t>
            </a:r>
            <a:r>
              <a:rPr lang="en-US" sz="2800" b="1" dirty="0" smtClean="0">
                <a:solidFill>
                  <a:schemeClr val="accent5"/>
                </a:solidFill>
              </a:rPr>
              <a:t>READING A</a:t>
            </a:r>
          </a:p>
          <a:p>
            <a:endParaRPr lang="en-US" sz="2800" b="1" dirty="0" smtClean="0">
              <a:solidFill>
                <a:schemeClr val="accent5"/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PAIR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2800" b="1" dirty="0" smtClean="0"/>
              <a:t>  	 		</a:t>
            </a:r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READING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486" y="1222799"/>
            <a:ext cx="605415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WORK WITH A PARTNER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24258" y="2269796"/>
            <a:ext cx="1404257" cy="35176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224258" y="3059758"/>
            <a:ext cx="1404257" cy="38442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643" y="25952"/>
            <a:ext cx="740367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DIVING INTO THE CONCEPTS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20486" y="3746500"/>
            <a:ext cx="2957342" cy="2609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READING A</a:t>
            </a:r>
          </a:p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Depend on the Text!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3713280"/>
            <a:ext cx="2957342" cy="2609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READING B </a:t>
            </a:r>
          </a:p>
          <a:p>
            <a:pPr algn="ctr"/>
            <a:r>
              <a:rPr lang="en-US" sz="2400" b="1" dirty="0" smtClean="0"/>
              <a:t>Using Complex Texts to Develop Complex Language &amp; Literacy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4104528" y="3318141"/>
            <a:ext cx="3331029" cy="301126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DONE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22536" name="Picture 14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93663" y="6375400"/>
            <a:ext cx="9985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6350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20" y="1670"/>
            <a:ext cx="736973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DIVING INTO THE CONCEPTS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30601" y="1093975"/>
            <a:ext cx="8468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4000" b="1" dirty="0" smtClean="0"/>
              <a:t>• READ YOUR “TEXT” </a:t>
            </a:r>
          </a:p>
          <a:p>
            <a:r>
              <a:rPr lang="en-US" sz="4000" b="1" dirty="0" smtClean="0"/>
              <a:t>• ANSWER THE QUESTIONS</a:t>
            </a:r>
          </a:p>
          <a:p>
            <a:r>
              <a:rPr lang="en-US" sz="4000" b="1" dirty="0" smtClean="0"/>
              <a:t>• CONFER WITH YOUR PARTNER</a:t>
            </a:r>
            <a:endParaRPr lang="en-US" sz="4000" b="1" dirty="0"/>
          </a:p>
        </p:txBody>
      </p:sp>
      <p:sp>
        <p:nvSpPr>
          <p:cNvPr id="11" name="Oval 10"/>
          <p:cNvSpPr/>
          <p:nvPr/>
        </p:nvSpPr>
        <p:spPr>
          <a:xfrm>
            <a:off x="4114800" y="3352800"/>
            <a:ext cx="3331029" cy="301126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MIN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2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6350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765" y="818313"/>
            <a:ext cx="8468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/>
            <a:r>
              <a:rPr lang="en-US" b="1" dirty="0" smtClean="0"/>
              <a:t> </a:t>
            </a:r>
            <a:r>
              <a:rPr lang="en-US" sz="4000" b="1" dirty="0" smtClean="0"/>
              <a:t>•  </a:t>
            </a:r>
            <a:r>
              <a:rPr lang="en-US" sz="3600" b="1" dirty="0" smtClean="0">
                <a:solidFill>
                  <a:schemeClr val="accent4"/>
                </a:solidFill>
              </a:rPr>
              <a:t>TEACH</a:t>
            </a:r>
            <a:r>
              <a:rPr lang="en-US" sz="3600" b="1" dirty="0" smtClean="0"/>
              <a:t> YOUR TEAM USING THE  QUESTIONS FOR YOUR TEXT AS  A GUIDE</a:t>
            </a:r>
          </a:p>
          <a:p>
            <a:pPr marL="592138" indent="-592138"/>
            <a:endParaRPr lang="en-US" sz="3600" b="1" dirty="0" smtClean="0"/>
          </a:p>
          <a:p>
            <a:pPr marL="523875" indent="-523875"/>
            <a:r>
              <a:rPr lang="en-US" sz="3600" b="1" dirty="0" smtClean="0"/>
              <a:t> •  </a:t>
            </a:r>
            <a:r>
              <a:rPr lang="en-US" sz="3600" b="1" dirty="0" smtClean="0">
                <a:solidFill>
                  <a:schemeClr val="accent4"/>
                </a:solidFill>
              </a:rPr>
              <a:t>LISTEN</a:t>
            </a:r>
            <a:r>
              <a:rPr lang="en-US" sz="3600" b="1" dirty="0" smtClean="0"/>
              <a:t> CAREFULLY TO YOUR COLLEAGUES AS THEY TEACH.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21" y="0"/>
            <a:ext cx="60541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DIVING INTO THE SHIFTS 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6408900" y="4619596"/>
            <a:ext cx="2192789" cy="18746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DONE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00800" y="4648200"/>
            <a:ext cx="2192789" cy="18746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MIN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8377" y="5197712"/>
            <a:ext cx="2780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PAIR 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733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2" b="100000" l="0" r="97899">
                        <a14:foregroundMark x1="52941" y1="78912" x2="52941" y2="78912"/>
                        <a14:backgroundMark x1="13866" y1="60884" x2="13866" y2="60884"/>
                        <a14:backgroundMark x1="11345" y1="76190" x2="11345" y2="76190"/>
                        <a14:backgroundMark x1="5462" y1="27891" x2="11345" y2="9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528">
            <a:off x="6693919" y="102409"/>
            <a:ext cx="2098410" cy="2592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099" b="98325" l="9883" r="89950">
                        <a14:foregroundMark x1="51759" y1="65159" x2="51759" y2="65159"/>
                        <a14:foregroundMark x1="60302" y1="76214" x2="60302" y2="76214"/>
                        <a14:foregroundMark x1="64657" y1="96482" x2="64657" y2="96482"/>
                      </a14:backgroundRemoval>
                    </a14:imgEffect>
                    <a14:imgEffect>
                      <a14:colorTemperature colorTemp="6719"/>
                    </a14:imgEffect>
                    <a14:imgEffect>
                      <a14:saturation sat="129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5" y="-988621"/>
            <a:ext cx="4737009" cy="4737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9" b="100000" l="0" r="89950">
                        <a14:foregroundMark x1="32663" y1="37186" x2="32663" y2="37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056" y="7127090"/>
            <a:ext cx="3669196" cy="3669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1"/>
          <a:stretch/>
        </p:blipFill>
        <p:spPr>
          <a:xfrm>
            <a:off x="-4724815" y="8919882"/>
            <a:ext cx="3853157" cy="2639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633" b="92965" l="9596" r="89899"/>
                    </a14:imgEffect>
                    <a14:imgEffect>
                      <a14:colorTemperature colorTemp="11042"/>
                    </a14:imgEffect>
                    <a14:imgEffect>
                      <a14:saturation sat="3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29"/>
          <a:stretch/>
        </p:blipFill>
        <p:spPr>
          <a:xfrm rot="20561529">
            <a:off x="-505799" y="101013"/>
            <a:ext cx="4232625" cy="2755608"/>
          </a:xfrm>
          <a:prstGeom prst="rect">
            <a:avLst/>
          </a:prstGeom>
        </p:spPr>
      </p:pic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1361099" y="-135107"/>
            <a:ext cx="63579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000" b="1" dirty="0" smtClean="0">
                <a:solidFill>
                  <a:schemeClr val="accent5"/>
                </a:solidFill>
              </a:rPr>
              <a:t>Introductions</a:t>
            </a:r>
          </a:p>
        </p:txBody>
      </p:sp>
      <p:grpSp>
        <p:nvGrpSpPr>
          <p:cNvPr id="17412" name="Group 11"/>
          <p:cNvGrpSpPr>
            <a:grpSpLocks/>
          </p:cNvGrpSpPr>
          <p:nvPr/>
        </p:nvGrpSpPr>
        <p:grpSpPr bwMode="auto">
          <a:xfrm rot="-374114">
            <a:off x="528873" y="2026195"/>
            <a:ext cx="2352323" cy="1497391"/>
            <a:chOff x="401860" y="2018683"/>
            <a:chExt cx="4047123" cy="2906712"/>
          </a:xfrm>
        </p:grpSpPr>
        <p:pic>
          <p:nvPicPr>
            <p:cNvPr id="6" name="Picture 5" descr="IMAGE_04.jpg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850" t="2494" r="4716" b="5241"/>
            <a:stretch>
              <a:fillRect/>
            </a:stretch>
          </p:blipFill>
          <p:spPr>
            <a:xfrm rot="21284812">
              <a:off x="410383" y="2022262"/>
              <a:ext cx="4038600" cy="2819400"/>
            </a:xfrm>
            <a:prstGeom prst="roundRect">
              <a:avLst/>
            </a:prstGeom>
          </p:spPr>
        </p:pic>
        <p:sp>
          <p:nvSpPr>
            <p:cNvPr id="17425" name="TextBox 6"/>
            <p:cNvSpPr txBox="1">
              <a:spLocks noChangeArrowheads="1"/>
            </p:cNvSpPr>
            <p:nvPr/>
          </p:nvSpPr>
          <p:spPr bwMode="auto">
            <a:xfrm rot="-374857">
              <a:off x="619412" y="3351152"/>
              <a:ext cx="3721100" cy="83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300" dirty="0">
                  <a:latin typeface="Handwriting - Dakota" charset="0"/>
                </a:rPr>
                <a:t>Lori</a:t>
              </a: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 rot="-276579">
              <a:off x="401788" y="2018329"/>
              <a:ext cx="4010647" cy="290671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70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7414" name="Group 10"/>
          <p:cNvGrpSpPr>
            <a:grpSpLocks/>
          </p:cNvGrpSpPr>
          <p:nvPr/>
        </p:nvGrpSpPr>
        <p:grpSpPr bwMode="auto">
          <a:xfrm rot="1467480">
            <a:off x="6000158" y="2356701"/>
            <a:ext cx="2423386" cy="1504835"/>
            <a:chOff x="-1650496" y="181194"/>
            <a:chExt cx="4041824" cy="2906713"/>
          </a:xfrm>
        </p:grpSpPr>
        <p:pic>
          <p:nvPicPr>
            <p:cNvPr id="8" name="Picture 7" descr="IMAGE_04.jpg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850" t="2494" r="4716" b="5241"/>
            <a:stretch>
              <a:fillRect/>
            </a:stretch>
          </p:blipFill>
          <p:spPr>
            <a:xfrm rot="21284812">
              <a:off x="-1650496" y="200407"/>
              <a:ext cx="4038600" cy="2819400"/>
            </a:xfrm>
            <a:prstGeom prst="roundRect">
              <a:avLst/>
            </a:prstGeom>
          </p:spPr>
        </p:pic>
        <p:sp>
          <p:nvSpPr>
            <p:cNvPr id="17422" name="TextBox 6"/>
            <p:cNvSpPr txBox="1">
              <a:spLocks noChangeArrowheads="1"/>
            </p:cNvSpPr>
            <p:nvPr/>
          </p:nvSpPr>
          <p:spPr bwMode="auto">
            <a:xfrm rot="21225143">
              <a:off x="-1473205" y="1254283"/>
              <a:ext cx="3721101" cy="845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300" dirty="0">
                  <a:latin typeface="Handwriting - Dakota" charset="0"/>
                </a:rPr>
                <a:t>Jayme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 rot="-276579">
              <a:off x="-1619486" y="181194"/>
              <a:ext cx="4010814" cy="290671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30939" y="5674676"/>
            <a:ext cx="5181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13"/>
              </a:rPr>
              <a:t>http://</a:t>
            </a:r>
            <a:r>
              <a:rPr lang="en-US" sz="3200" dirty="0" smtClean="0">
                <a:hlinkClick r:id="rId14"/>
              </a:rPr>
              <a:t>ccrstdq.pbworks.com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48056" y="5736536"/>
            <a:ext cx="438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HERE’S OUR WIKI </a:t>
            </a:r>
            <a:endParaRPr lang="en-US" sz="2800" b="1" dirty="0"/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 rot="331797">
            <a:off x="3290318" y="3710327"/>
            <a:ext cx="2445780" cy="1504835"/>
            <a:chOff x="-1619486" y="181194"/>
            <a:chExt cx="4079173" cy="2906713"/>
          </a:xfrm>
        </p:grpSpPr>
        <p:pic>
          <p:nvPicPr>
            <p:cNvPr id="21" name="Picture 20" descr="IMAGE_04.jpg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850" t="2494" r="4716" b="5241"/>
            <a:stretch>
              <a:fillRect/>
            </a:stretch>
          </p:blipFill>
          <p:spPr>
            <a:xfrm rot="21284812">
              <a:off x="-1578913" y="191658"/>
              <a:ext cx="4038600" cy="2819400"/>
            </a:xfrm>
            <a:prstGeom prst="roundRect">
              <a:avLst/>
            </a:prstGeom>
          </p:spPr>
        </p:pic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 rot="21225143">
              <a:off x="-1369883" y="1212034"/>
              <a:ext cx="3721100" cy="1456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300" dirty="0" smtClean="0">
                  <a:latin typeface="Handwriting - Dakota" charset="0"/>
                </a:rPr>
                <a:t>Sylvia</a:t>
              </a:r>
              <a:endParaRPr lang="en-US" sz="4300" dirty="0">
                <a:latin typeface="Handwriting - Dakota" charset="0"/>
              </a:endParaRPr>
            </a:p>
          </p:txBody>
        </p:sp>
        <p:sp>
          <p:nvSpPr>
            <p:cNvPr id="23" name="Rounded Rectangle 22"/>
            <p:cNvSpPr>
              <a:spLocks noChangeArrowheads="1"/>
            </p:cNvSpPr>
            <p:nvPr/>
          </p:nvSpPr>
          <p:spPr bwMode="auto">
            <a:xfrm rot="-276579">
              <a:off x="-1619486" y="181194"/>
              <a:ext cx="4010814" cy="290671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 rot="266642">
            <a:off x="6504682" y="333741"/>
            <a:ext cx="613259" cy="1728464"/>
          </a:xfrm>
          <a:custGeom>
            <a:avLst/>
            <a:gdLst>
              <a:gd name="connsiteX0" fmla="*/ 310410 w 613259"/>
              <a:gd name="connsiteY0" fmla="*/ 1694793 h 1728464"/>
              <a:gd name="connsiteX1" fmla="*/ 318293 w 613259"/>
              <a:gd name="connsiteY1" fmla="*/ 1655379 h 1728464"/>
              <a:gd name="connsiteX2" fmla="*/ 334058 w 613259"/>
              <a:gd name="connsiteY2" fmla="*/ 1631731 h 1728464"/>
              <a:gd name="connsiteX3" fmla="*/ 341941 w 613259"/>
              <a:gd name="connsiteY3" fmla="*/ 1608082 h 1728464"/>
              <a:gd name="connsiteX4" fmla="*/ 365590 w 613259"/>
              <a:gd name="connsiteY4" fmla="*/ 1529255 h 1728464"/>
              <a:gd name="connsiteX5" fmla="*/ 381355 w 613259"/>
              <a:gd name="connsiteY5" fmla="*/ 1481958 h 1728464"/>
              <a:gd name="connsiteX6" fmla="*/ 397121 w 613259"/>
              <a:gd name="connsiteY6" fmla="*/ 1458310 h 1728464"/>
              <a:gd name="connsiteX7" fmla="*/ 444417 w 613259"/>
              <a:gd name="connsiteY7" fmla="*/ 1363717 h 1728464"/>
              <a:gd name="connsiteX8" fmla="*/ 460183 w 613259"/>
              <a:gd name="connsiteY8" fmla="*/ 1340069 h 1728464"/>
              <a:gd name="connsiteX9" fmla="*/ 507479 w 613259"/>
              <a:gd name="connsiteY9" fmla="*/ 1308538 h 1728464"/>
              <a:gd name="connsiteX10" fmla="*/ 531127 w 613259"/>
              <a:gd name="connsiteY10" fmla="*/ 1292772 h 1728464"/>
              <a:gd name="connsiteX11" fmla="*/ 578424 w 613259"/>
              <a:gd name="connsiteY11" fmla="*/ 1269124 h 1728464"/>
              <a:gd name="connsiteX12" fmla="*/ 586307 w 613259"/>
              <a:gd name="connsiteY12" fmla="*/ 1245476 h 1728464"/>
              <a:gd name="connsiteX13" fmla="*/ 562658 w 613259"/>
              <a:gd name="connsiteY13" fmla="*/ 1190296 h 1728464"/>
              <a:gd name="connsiteX14" fmla="*/ 539010 w 613259"/>
              <a:gd name="connsiteY14" fmla="*/ 1182413 h 1728464"/>
              <a:gd name="connsiteX15" fmla="*/ 515362 w 613259"/>
              <a:gd name="connsiteY15" fmla="*/ 1064172 h 1728464"/>
              <a:gd name="connsiteX16" fmla="*/ 499596 w 613259"/>
              <a:gd name="connsiteY16" fmla="*/ 985345 h 1728464"/>
              <a:gd name="connsiteX17" fmla="*/ 483831 w 613259"/>
              <a:gd name="connsiteY17" fmla="*/ 882869 h 1728464"/>
              <a:gd name="connsiteX18" fmla="*/ 491714 w 613259"/>
              <a:gd name="connsiteY18" fmla="*/ 559676 h 1728464"/>
              <a:gd name="connsiteX19" fmla="*/ 499596 w 613259"/>
              <a:gd name="connsiteY19" fmla="*/ 528145 h 1728464"/>
              <a:gd name="connsiteX20" fmla="*/ 515362 w 613259"/>
              <a:gd name="connsiteY20" fmla="*/ 480848 h 1728464"/>
              <a:gd name="connsiteX21" fmla="*/ 531127 w 613259"/>
              <a:gd name="connsiteY21" fmla="*/ 417786 h 1728464"/>
              <a:gd name="connsiteX22" fmla="*/ 562658 w 613259"/>
              <a:gd name="connsiteY22" fmla="*/ 370489 h 1728464"/>
              <a:gd name="connsiteX23" fmla="*/ 578424 w 613259"/>
              <a:gd name="connsiteY23" fmla="*/ 346841 h 1728464"/>
              <a:gd name="connsiteX24" fmla="*/ 586307 w 613259"/>
              <a:gd name="connsiteY24" fmla="*/ 323193 h 1728464"/>
              <a:gd name="connsiteX25" fmla="*/ 594190 w 613259"/>
              <a:gd name="connsiteY25" fmla="*/ 252248 h 1728464"/>
              <a:gd name="connsiteX26" fmla="*/ 602072 w 613259"/>
              <a:gd name="connsiteY26" fmla="*/ 228600 h 1728464"/>
              <a:gd name="connsiteX27" fmla="*/ 609955 w 613259"/>
              <a:gd name="connsiteY27" fmla="*/ 197069 h 1728464"/>
              <a:gd name="connsiteX28" fmla="*/ 586307 w 613259"/>
              <a:gd name="connsiteY28" fmla="*/ 23648 h 1728464"/>
              <a:gd name="connsiteX29" fmla="*/ 562658 w 613259"/>
              <a:gd name="connsiteY29" fmla="*/ 7882 h 1728464"/>
              <a:gd name="connsiteX30" fmla="*/ 539010 w 613259"/>
              <a:gd name="connsiteY30" fmla="*/ 0 h 1728464"/>
              <a:gd name="connsiteX31" fmla="*/ 349824 w 613259"/>
              <a:gd name="connsiteY31" fmla="*/ 23648 h 1728464"/>
              <a:gd name="connsiteX32" fmla="*/ 263114 w 613259"/>
              <a:gd name="connsiteY32" fmla="*/ 102476 h 1728464"/>
              <a:gd name="connsiteX33" fmla="*/ 247348 w 613259"/>
              <a:gd name="connsiteY33" fmla="*/ 134007 h 1728464"/>
              <a:gd name="connsiteX34" fmla="*/ 176403 w 613259"/>
              <a:gd name="connsiteY34" fmla="*/ 260131 h 1728464"/>
              <a:gd name="connsiteX35" fmla="*/ 168521 w 613259"/>
              <a:gd name="connsiteY35" fmla="*/ 283779 h 1728464"/>
              <a:gd name="connsiteX36" fmla="*/ 152755 w 613259"/>
              <a:gd name="connsiteY36" fmla="*/ 354724 h 1728464"/>
              <a:gd name="connsiteX37" fmla="*/ 144872 w 613259"/>
              <a:gd name="connsiteY37" fmla="*/ 378372 h 1728464"/>
              <a:gd name="connsiteX38" fmla="*/ 129107 w 613259"/>
              <a:gd name="connsiteY38" fmla="*/ 441434 h 1728464"/>
              <a:gd name="connsiteX39" fmla="*/ 105458 w 613259"/>
              <a:gd name="connsiteY39" fmla="*/ 543910 h 1728464"/>
              <a:gd name="connsiteX40" fmla="*/ 97576 w 613259"/>
              <a:gd name="connsiteY40" fmla="*/ 599089 h 1728464"/>
              <a:gd name="connsiteX41" fmla="*/ 89693 w 613259"/>
              <a:gd name="connsiteY41" fmla="*/ 662151 h 1728464"/>
              <a:gd name="connsiteX42" fmla="*/ 66045 w 613259"/>
              <a:gd name="connsiteY42" fmla="*/ 756745 h 1728464"/>
              <a:gd name="connsiteX43" fmla="*/ 42396 w 613259"/>
              <a:gd name="connsiteY43" fmla="*/ 953813 h 1728464"/>
              <a:gd name="connsiteX44" fmla="*/ 34514 w 613259"/>
              <a:gd name="connsiteY44" fmla="*/ 993227 h 1728464"/>
              <a:gd name="connsiteX45" fmla="*/ 10865 w 613259"/>
              <a:gd name="connsiteY45" fmla="*/ 1079938 h 1728464"/>
              <a:gd name="connsiteX46" fmla="*/ 10865 w 613259"/>
              <a:gd name="connsiteY46" fmla="*/ 1363717 h 1728464"/>
              <a:gd name="connsiteX47" fmla="*/ 34514 w 613259"/>
              <a:gd name="connsiteY47" fmla="*/ 1418896 h 1728464"/>
              <a:gd name="connsiteX48" fmla="*/ 42396 w 613259"/>
              <a:gd name="connsiteY48" fmla="*/ 1458310 h 1728464"/>
              <a:gd name="connsiteX49" fmla="*/ 50279 w 613259"/>
              <a:gd name="connsiteY49" fmla="*/ 1481958 h 1728464"/>
              <a:gd name="connsiteX50" fmla="*/ 58162 w 613259"/>
              <a:gd name="connsiteY50" fmla="*/ 1529255 h 1728464"/>
              <a:gd name="connsiteX51" fmla="*/ 73927 w 613259"/>
              <a:gd name="connsiteY51" fmla="*/ 1576551 h 1728464"/>
              <a:gd name="connsiteX52" fmla="*/ 81810 w 613259"/>
              <a:gd name="connsiteY52" fmla="*/ 1615965 h 1728464"/>
              <a:gd name="connsiteX53" fmla="*/ 136990 w 613259"/>
              <a:gd name="connsiteY53" fmla="*/ 1679027 h 1728464"/>
              <a:gd name="connsiteX54" fmla="*/ 160638 w 613259"/>
              <a:gd name="connsiteY54" fmla="*/ 1686910 h 1728464"/>
              <a:gd name="connsiteX55" fmla="*/ 176403 w 613259"/>
              <a:gd name="connsiteY55" fmla="*/ 1710558 h 1728464"/>
              <a:gd name="connsiteX56" fmla="*/ 200052 w 613259"/>
              <a:gd name="connsiteY56" fmla="*/ 1718441 h 1728464"/>
              <a:gd name="connsiteX57" fmla="*/ 239465 w 613259"/>
              <a:gd name="connsiteY57" fmla="*/ 1726324 h 1728464"/>
              <a:gd name="connsiteX58" fmla="*/ 310410 w 613259"/>
              <a:gd name="connsiteY58" fmla="*/ 1694793 h 17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13259" h="1728464">
                <a:moveTo>
                  <a:pt x="310410" y="1694793"/>
                </a:moveTo>
                <a:cubicBezTo>
                  <a:pt x="323548" y="1682969"/>
                  <a:pt x="313589" y="1667924"/>
                  <a:pt x="318293" y="1655379"/>
                </a:cubicBezTo>
                <a:cubicBezTo>
                  <a:pt x="321619" y="1646508"/>
                  <a:pt x="329821" y="1640205"/>
                  <a:pt x="334058" y="1631731"/>
                </a:cubicBezTo>
                <a:cubicBezTo>
                  <a:pt x="337774" y="1624299"/>
                  <a:pt x="339658" y="1616072"/>
                  <a:pt x="341941" y="1608082"/>
                </a:cubicBezTo>
                <a:cubicBezTo>
                  <a:pt x="365771" y="1524677"/>
                  <a:pt x="328119" y="1641669"/>
                  <a:pt x="365590" y="1529255"/>
                </a:cubicBezTo>
                <a:cubicBezTo>
                  <a:pt x="365591" y="1529251"/>
                  <a:pt x="381353" y="1481961"/>
                  <a:pt x="381355" y="1481958"/>
                </a:cubicBezTo>
                <a:lnTo>
                  <a:pt x="397121" y="1458310"/>
                </a:lnTo>
                <a:cubicBezTo>
                  <a:pt x="418877" y="1393039"/>
                  <a:pt x="403668" y="1424839"/>
                  <a:pt x="444417" y="1363717"/>
                </a:cubicBezTo>
                <a:cubicBezTo>
                  <a:pt x="449672" y="1355834"/>
                  <a:pt x="452300" y="1345324"/>
                  <a:pt x="460183" y="1340069"/>
                </a:cubicBezTo>
                <a:lnTo>
                  <a:pt x="507479" y="1308538"/>
                </a:lnTo>
                <a:cubicBezTo>
                  <a:pt x="515362" y="1303283"/>
                  <a:pt x="522139" y="1295768"/>
                  <a:pt x="531127" y="1292772"/>
                </a:cubicBezTo>
                <a:cubicBezTo>
                  <a:pt x="563764" y="1281893"/>
                  <a:pt x="547862" y="1289498"/>
                  <a:pt x="578424" y="1269124"/>
                </a:cubicBezTo>
                <a:cubicBezTo>
                  <a:pt x="581052" y="1261241"/>
                  <a:pt x="586307" y="1253785"/>
                  <a:pt x="586307" y="1245476"/>
                </a:cubicBezTo>
                <a:cubicBezTo>
                  <a:pt x="586307" y="1230328"/>
                  <a:pt x="575530" y="1200594"/>
                  <a:pt x="562658" y="1190296"/>
                </a:cubicBezTo>
                <a:cubicBezTo>
                  <a:pt x="556170" y="1185105"/>
                  <a:pt x="546893" y="1185041"/>
                  <a:pt x="539010" y="1182413"/>
                </a:cubicBezTo>
                <a:cubicBezTo>
                  <a:pt x="518791" y="1121758"/>
                  <a:pt x="541062" y="1192667"/>
                  <a:pt x="515362" y="1064172"/>
                </a:cubicBezTo>
                <a:cubicBezTo>
                  <a:pt x="510107" y="1037896"/>
                  <a:pt x="503385" y="1011872"/>
                  <a:pt x="499596" y="985345"/>
                </a:cubicBezTo>
                <a:cubicBezTo>
                  <a:pt x="489454" y="914343"/>
                  <a:pt x="494769" y="948492"/>
                  <a:pt x="483831" y="882869"/>
                </a:cubicBezTo>
                <a:cubicBezTo>
                  <a:pt x="486459" y="775138"/>
                  <a:pt x="486929" y="667333"/>
                  <a:pt x="491714" y="559676"/>
                </a:cubicBezTo>
                <a:cubicBezTo>
                  <a:pt x="492195" y="548853"/>
                  <a:pt x="496483" y="538522"/>
                  <a:pt x="499596" y="528145"/>
                </a:cubicBezTo>
                <a:cubicBezTo>
                  <a:pt x="504371" y="512227"/>
                  <a:pt x="511332" y="496970"/>
                  <a:pt x="515362" y="480848"/>
                </a:cubicBezTo>
                <a:cubicBezTo>
                  <a:pt x="520617" y="459827"/>
                  <a:pt x="519108" y="435815"/>
                  <a:pt x="531127" y="417786"/>
                </a:cubicBezTo>
                <a:lnTo>
                  <a:pt x="562658" y="370489"/>
                </a:lnTo>
                <a:cubicBezTo>
                  <a:pt x="567913" y="362606"/>
                  <a:pt x="575428" y="355829"/>
                  <a:pt x="578424" y="346841"/>
                </a:cubicBezTo>
                <a:lnTo>
                  <a:pt x="586307" y="323193"/>
                </a:lnTo>
                <a:cubicBezTo>
                  <a:pt x="588935" y="299545"/>
                  <a:pt x="590278" y="275718"/>
                  <a:pt x="594190" y="252248"/>
                </a:cubicBezTo>
                <a:cubicBezTo>
                  <a:pt x="595556" y="244052"/>
                  <a:pt x="599789" y="236589"/>
                  <a:pt x="602072" y="228600"/>
                </a:cubicBezTo>
                <a:cubicBezTo>
                  <a:pt x="605048" y="218183"/>
                  <a:pt x="607327" y="207579"/>
                  <a:pt x="609955" y="197069"/>
                </a:cubicBezTo>
                <a:cubicBezTo>
                  <a:pt x="607951" y="158985"/>
                  <a:pt x="628595" y="65936"/>
                  <a:pt x="586307" y="23648"/>
                </a:cubicBezTo>
                <a:cubicBezTo>
                  <a:pt x="579608" y="16949"/>
                  <a:pt x="571132" y="12119"/>
                  <a:pt x="562658" y="7882"/>
                </a:cubicBezTo>
                <a:cubicBezTo>
                  <a:pt x="555226" y="4166"/>
                  <a:pt x="546893" y="2627"/>
                  <a:pt x="539010" y="0"/>
                </a:cubicBezTo>
                <a:cubicBezTo>
                  <a:pt x="523925" y="838"/>
                  <a:pt x="391752" y="-4303"/>
                  <a:pt x="349824" y="23648"/>
                </a:cubicBezTo>
                <a:cubicBezTo>
                  <a:pt x="318114" y="44788"/>
                  <a:pt x="280556" y="67592"/>
                  <a:pt x="263114" y="102476"/>
                </a:cubicBezTo>
                <a:cubicBezTo>
                  <a:pt x="257859" y="112986"/>
                  <a:pt x="253269" y="123857"/>
                  <a:pt x="247348" y="134007"/>
                </a:cubicBezTo>
                <a:cubicBezTo>
                  <a:pt x="225831" y="170892"/>
                  <a:pt x="190242" y="218610"/>
                  <a:pt x="176403" y="260131"/>
                </a:cubicBezTo>
                <a:cubicBezTo>
                  <a:pt x="173776" y="268014"/>
                  <a:pt x="170536" y="275718"/>
                  <a:pt x="168521" y="283779"/>
                </a:cubicBezTo>
                <a:cubicBezTo>
                  <a:pt x="152274" y="348770"/>
                  <a:pt x="168933" y="298103"/>
                  <a:pt x="152755" y="354724"/>
                </a:cubicBezTo>
                <a:cubicBezTo>
                  <a:pt x="150472" y="362713"/>
                  <a:pt x="147058" y="370356"/>
                  <a:pt x="144872" y="378372"/>
                </a:cubicBezTo>
                <a:cubicBezTo>
                  <a:pt x="139171" y="399276"/>
                  <a:pt x="135959" y="420878"/>
                  <a:pt x="129107" y="441434"/>
                </a:cubicBezTo>
                <a:cubicBezTo>
                  <a:pt x="115447" y="482411"/>
                  <a:pt x="114154" y="483032"/>
                  <a:pt x="105458" y="543910"/>
                </a:cubicBezTo>
                <a:cubicBezTo>
                  <a:pt x="102831" y="562303"/>
                  <a:pt x="100031" y="580672"/>
                  <a:pt x="97576" y="599089"/>
                </a:cubicBezTo>
                <a:cubicBezTo>
                  <a:pt x="94776" y="620087"/>
                  <a:pt x="92914" y="641213"/>
                  <a:pt x="89693" y="662151"/>
                </a:cubicBezTo>
                <a:cubicBezTo>
                  <a:pt x="72953" y="770961"/>
                  <a:pt x="92780" y="616384"/>
                  <a:pt x="66045" y="756745"/>
                </a:cubicBezTo>
                <a:cubicBezTo>
                  <a:pt x="43111" y="877148"/>
                  <a:pt x="56036" y="844690"/>
                  <a:pt x="42396" y="953813"/>
                </a:cubicBezTo>
                <a:cubicBezTo>
                  <a:pt x="40734" y="967108"/>
                  <a:pt x="37527" y="980172"/>
                  <a:pt x="34514" y="993227"/>
                </a:cubicBezTo>
                <a:cubicBezTo>
                  <a:pt x="21180" y="1051007"/>
                  <a:pt x="23894" y="1040850"/>
                  <a:pt x="10865" y="1079938"/>
                </a:cubicBezTo>
                <a:cubicBezTo>
                  <a:pt x="-4825" y="1205471"/>
                  <a:pt x="-2368" y="1158595"/>
                  <a:pt x="10865" y="1363717"/>
                </a:cubicBezTo>
                <a:cubicBezTo>
                  <a:pt x="11724" y="1377034"/>
                  <a:pt x="30221" y="1410310"/>
                  <a:pt x="34514" y="1418896"/>
                </a:cubicBezTo>
                <a:cubicBezTo>
                  <a:pt x="37141" y="1432034"/>
                  <a:pt x="39147" y="1445312"/>
                  <a:pt x="42396" y="1458310"/>
                </a:cubicBezTo>
                <a:cubicBezTo>
                  <a:pt x="44411" y="1466371"/>
                  <a:pt x="48476" y="1473847"/>
                  <a:pt x="50279" y="1481958"/>
                </a:cubicBezTo>
                <a:cubicBezTo>
                  <a:pt x="53746" y="1497561"/>
                  <a:pt x="54286" y="1513749"/>
                  <a:pt x="58162" y="1529255"/>
                </a:cubicBezTo>
                <a:cubicBezTo>
                  <a:pt x="62192" y="1545377"/>
                  <a:pt x="70668" y="1560256"/>
                  <a:pt x="73927" y="1576551"/>
                </a:cubicBezTo>
                <a:cubicBezTo>
                  <a:pt x="76555" y="1589689"/>
                  <a:pt x="76266" y="1603768"/>
                  <a:pt x="81810" y="1615965"/>
                </a:cubicBezTo>
                <a:cubicBezTo>
                  <a:pt x="95722" y="1646573"/>
                  <a:pt x="109012" y="1665038"/>
                  <a:pt x="136990" y="1679027"/>
                </a:cubicBezTo>
                <a:cubicBezTo>
                  <a:pt x="144422" y="1682743"/>
                  <a:pt x="152755" y="1684282"/>
                  <a:pt x="160638" y="1686910"/>
                </a:cubicBezTo>
                <a:cubicBezTo>
                  <a:pt x="165893" y="1694793"/>
                  <a:pt x="169005" y="1704640"/>
                  <a:pt x="176403" y="1710558"/>
                </a:cubicBezTo>
                <a:cubicBezTo>
                  <a:pt x="182892" y="1715749"/>
                  <a:pt x="191991" y="1716426"/>
                  <a:pt x="200052" y="1718441"/>
                </a:cubicBezTo>
                <a:cubicBezTo>
                  <a:pt x="213050" y="1721691"/>
                  <a:pt x="226467" y="1723074"/>
                  <a:pt x="239465" y="1726324"/>
                </a:cubicBezTo>
                <a:cubicBezTo>
                  <a:pt x="280967" y="1736700"/>
                  <a:pt x="297272" y="1706617"/>
                  <a:pt x="310410" y="16947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6350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765" y="818313"/>
            <a:ext cx="8468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138" indent="-592138"/>
            <a:r>
              <a:rPr lang="en-US" b="1" dirty="0" smtClean="0"/>
              <a:t> </a:t>
            </a:r>
            <a:r>
              <a:rPr lang="en-US" sz="4000" b="1" dirty="0" smtClean="0"/>
              <a:t>•  </a:t>
            </a:r>
            <a:r>
              <a:rPr lang="en-US" sz="3600" b="1" dirty="0" smtClean="0">
                <a:solidFill>
                  <a:schemeClr val="accent4"/>
                </a:solidFill>
              </a:rPr>
              <a:t>TEACH</a:t>
            </a:r>
            <a:r>
              <a:rPr lang="en-US" sz="3600" b="1" dirty="0" smtClean="0"/>
              <a:t> YOUR TEAM USING THE  QUESTIONS FOR YOUR TEXT AS  A GUIDE</a:t>
            </a:r>
          </a:p>
          <a:p>
            <a:pPr marL="592138" indent="-592138"/>
            <a:endParaRPr lang="en-US" sz="3600" b="1" dirty="0" smtClean="0"/>
          </a:p>
          <a:p>
            <a:pPr marL="523875" indent="-523875"/>
            <a:r>
              <a:rPr lang="en-US" sz="3600" b="1" dirty="0" smtClean="0"/>
              <a:t> •  </a:t>
            </a:r>
            <a:r>
              <a:rPr lang="en-US" sz="3600" b="1" dirty="0" smtClean="0">
                <a:solidFill>
                  <a:schemeClr val="accent4"/>
                </a:solidFill>
              </a:rPr>
              <a:t>LISTEN</a:t>
            </a:r>
            <a:r>
              <a:rPr lang="en-US" sz="3600" b="1" dirty="0" smtClean="0"/>
              <a:t> CAREFULLY TO YOUR COLLEAGUES AS THEY TEACH.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21" y="0"/>
            <a:ext cx="60541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DIVING INTO THE SHIFTS 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6408900" y="4619596"/>
            <a:ext cx="2192789" cy="18746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DONE!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85341" y="4619596"/>
            <a:ext cx="2192789" cy="187465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32459" y="4619596"/>
            <a:ext cx="2192789" cy="1874650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MIN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3914" y="5160623"/>
            <a:ext cx="2780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PAIR B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536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22536" name="Picture 14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93663" y="6375400"/>
            <a:ext cx="9985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6350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931" y="373757"/>
            <a:ext cx="8078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THINK ABOUT WHAT YOU HEARD</a:t>
            </a:r>
          </a:p>
          <a:p>
            <a:endParaRPr lang="en-US" sz="3200" b="1" dirty="0"/>
          </a:p>
        </p:txBody>
      </p:sp>
      <p:sp>
        <p:nvSpPr>
          <p:cNvPr id="9" name="Oval Callout 8"/>
          <p:cNvSpPr/>
          <p:nvPr/>
        </p:nvSpPr>
        <p:spPr>
          <a:xfrm>
            <a:off x="4632379" y="1219200"/>
            <a:ext cx="3511078" cy="1959612"/>
          </a:xfrm>
          <a:prstGeom prst="wedgeEllipseCallout">
            <a:avLst>
              <a:gd name="adj1" fmla="val 39453"/>
              <a:gd name="adj2" fmla="val 66349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1439333" y="1806297"/>
            <a:ext cx="3186187" cy="2046790"/>
          </a:xfrm>
          <a:prstGeom prst="wedgeEllipseCallout">
            <a:avLst>
              <a:gd name="adj1" fmla="val -54933"/>
              <a:gd name="adj2" fmla="val 53314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8298" y="4538963"/>
            <a:ext cx="8514443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3200" b="1" dirty="0" smtClean="0">
                <a:latin typeface="Calibri" charset="0"/>
              </a:rPr>
              <a:t>Based on what you’ve learned so far, why do you think we gave you these texts to read in this workshop?</a:t>
            </a:r>
            <a:endParaRPr lang="en-US" sz="32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2223037" y="4099035"/>
            <a:ext cx="4351183" cy="1623848"/>
          </a:xfrm>
          <a:prstGeom prst="irregularSeal1">
            <a:avLst/>
          </a:prstGeom>
          <a:solidFill>
            <a:srgbClr val="FFDA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8513"/>
            <a:ext cx="8229600" cy="1143000"/>
          </a:xfrm>
        </p:spPr>
        <p:txBody>
          <a:bodyPr/>
          <a:lstStyle/>
          <a:p>
            <a:r>
              <a:rPr lang="en-US" b="1" dirty="0" smtClean="0"/>
              <a:t>WHAT LEARNERS DO: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572" y="1830387"/>
            <a:ext cx="3279228" cy="452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/>
                </a:solidFill>
              </a:rPr>
              <a:t>QUESTION</a:t>
            </a:r>
          </a:p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STRUGGLE </a:t>
            </a:r>
          </a:p>
          <a:p>
            <a:r>
              <a:rPr lang="en-US" sz="4800" b="1" dirty="0" smtClean="0">
                <a:solidFill>
                  <a:srgbClr val="C00000"/>
                </a:solidFill>
              </a:rPr>
              <a:t>DISCUSS</a:t>
            </a:r>
          </a:p>
          <a:p>
            <a:r>
              <a:rPr lang="en-US" sz="4800" b="1" dirty="0" smtClean="0">
                <a:solidFill>
                  <a:schemeClr val="accent6"/>
                </a:solidFill>
              </a:rPr>
              <a:t>SUCCEED</a:t>
            </a:r>
            <a:endParaRPr lang="en-US" sz="4800" b="1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20" y="0"/>
            <a:ext cx="904687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DIVING INTO THE CONCEPTS</a:t>
            </a:r>
            <a:endParaRPr lang="en-US" sz="3600" dirty="0"/>
          </a:p>
        </p:txBody>
      </p:sp>
      <p:pic>
        <p:nvPicPr>
          <p:cNvPr id="8" name="Picture 20" descr="Depositphotos_25176071_xs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946" b="20062"/>
          <a:stretch/>
        </p:blipFill>
        <p:spPr bwMode="auto">
          <a:xfrm rot="20539343">
            <a:off x="7675636" y="154213"/>
            <a:ext cx="1025117" cy="132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Depositphotos_25176071_xs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4" t="69907"/>
          <a:stretch/>
        </p:blipFill>
        <p:spPr bwMode="auto">
          <a:xfrm>
            <a:off x="8588826" y="1303413"/>
            <a:ext cx="736373" cy="6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6350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9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419882" y="183603"/>
            <a:ext cx="6304237" cy="1143000"/>
          </a:xfrm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ONE OF THE TEXTS </a:t>
            </a:r>
            <a:b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WE’L</a:t>
            </a:r>
            <a:r>
              <a:rPr lang="en-US" altLang="ja-JP" b="1" dirty="0" smtClean="0">
                <a:latin typeface="Calibri" charset="0"/>
                <a:ea typeface="ＭＳ Ｐゴシック" charset="0"/>
                <a:cs typeface="ＭＳ Ｐゴシック" charset="0"/>
              </a:rPr>
              <a:t>L </a:t>
            </a:r>
            <a:r>
              <a:rPr lang="en-US" altLang="ja-JP" b="1" dirty="0">
                <a:latin typeface="Calibri" charset="0"/>
                <a:ea typeface="ＭＳ Ｐゴシック" charset="0"/>
                <a:cs typeface="ＭＳ Ｐゴシック" charset="0"/>
              </a:rPr>
              <a:t>BE WORKING WITH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3600" y="5756290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PAGE 3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76" y="1491921"/>
            <a:ext cx="4944449" cy="41830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Adelson-Goldstein, Howard, Ramirez   2017 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Cloud Callout 5"/>
          <p:cNvSpPr>
            <a:spLocks noChangeArrowheads="1"/>
          </p:cNvSpPr>
          <p:nvPr/>
        </p:nvSpPr>
        <p:spPr bwMode="auto">
          <a:xfrm>
            <a:off x="1050631" y="530482"/>
            <a:ext cx="5310187" cy="1950643"/>
          </a:xfrm>
          <a:prstGeom prst="cloudCallout">
            <a:avLst>
              <a:gd name="adj1" fmla="val -65533"/>
              <a:gd name="adj2" fmla="val 40833"/>
            </a:avLst>
          </a:prstGeom>
          <a:solidFill>
            <a:srgbClr val="FFF9C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Arial"/>
                <a:ea typeface="+mn-ea"/>
                <a:cs typeface="+mn-cs"/>
              </a:rPr>
              <a:t>What do I </a:t>
            </a:r>
            <a:r>
              <a:rPr lang="en-US" sz="2800" b="1" dirty="0" smtClean="0">
                <a:latin typeface="Arial"/>
                <a:ea typeface="+mn-ea"/>
                <a:cs typeface="+mn-cs"/>
              </a:rPr>
              <a:t>want learners </a:t>
            </a:r>
            <a:r>
              <a:rPr lang="en-US" sz="2800" b="1" dirty="0">
                <a:latin typeface="Arial"/>
                <a:ea typeface="+mn-ea"/>
                <a:cs typeface="+mn-cs"/>
              </a:rPr>
              <a:t>to get from this text?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38" y="119037"/>
            <a:ext cx="2532062" cy="75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300" b="1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-128"/>
                <a:cs typeface="ＭＳ Ｐゴシック" charset="-128"/>
              </a:rPr>
              <a:t>THINK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34037" y="1838835"/>
            <a:ext cx="2895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300" b="1" dirty="0">
                <a:solidFill>
                  <a:schemeClr val="accent5">
                    <a:lumMod val="75000"/>
                  </a:schemeClr>
                </a:solidFill>
              </a:rPr>
              <a:t>PREPARE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1962" y="4844141"/>
            <a:ext cx="5848350" cy="1552575"/>
            <a:chOff x="2057400" y="4579947"/>
            <a:chExt cx="5847982" cy="1552421"/>
          </a:xfrm>
        </p:grpSpPr>
        <p:pic>
          <p:nvPicPr>
            <p:cNvPr id="62473" name="Picture 9" descr="IMAGE_01.jpg"/>
            <p:cNvPicPr>
              <a:picLocks noChangeAspect="1"/>
            </p:cNvPicPr>
            <p:nvPr/>
          </p:nvPicPr>
          <p:blipFill>
            <a:blip r:embed="rId3">
              <a:lum brigh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" t="9639" r="2031"/>
            <a:stretch>
              <a:fillRect/>
            </a:stretch>
          </p:blipFill>
          <p:spPr bwMode="auto">
            <a:xfrm>
              <a:off x="4529062" y="4579947"/>
              <a:ext cx="3376320" cy="155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4" name="TextBox 20"/>
            <p:cNvSpPr txBox="1">
              <a:spLocks noChangeArrowheads="1"/>
            </p:cNvSpPr>
            <p:nvPr/>
          </p:nvSpPr>
          <p:spPr bwMode="auto">
            <a:xfrm>
              <a:off x="2057400" y="4648200"/>
              <a:ext cx="2489200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300" b="1" dirty="0">
                  <a:solidFill>
                    <a:srgbClr val="1F3155"/>
                  </a:solidFill>
                </a:rPr>
                <a:t>annotate</a:t>
              </a:r>
            </a:p>
            <a:p>
              <a:pPr eaLnBrk="1" hangingPunct="1"/>
              <a:r>
                <a:rPr lang="en-US" sz="4300" b="1" dirty="0">
                  <a:solidFill>
                    <a:srgbClr val="1F3155"/>
                  </a:solidFill>
                </a:rPr>
                <a:t>the text</a:t>
              </a:r>
            </a:p>
          </p:txBody>
        </p:sp>
      </p:grpSp>
      <p:pic>
        <p:nvPicPr>
          <p:cNvPr id="62471" name="Picture 11" descr="IMAG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58738" y="6469063"/>
            <a:ext cx="9985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5313B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660" r="99239">
                        <a14:backgroundMark x1="25127" y1="94079" x2="25127" y2="94079"/>
                        <a14:backgroundMark x1="15736" y1="95066" x2="34518" y2="96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12" y="34782"/>
            <a:ext cx="1728288" cy="13335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24250" y="2520812"/>
            <a:ext cx="5619750" cy="2250559"/>
            <a:chOff x="3524250" y="2520812"/>
            <a:chExt cx="5619750" cy="2250559"/>
          </a:xfrm>
          <a:solidFill>
            <a:srgbClr val="F8F1C8"/>
          </a:solidFill>
        </p:grpSpPr>
        <p:sp>
          <p:nvSpPr>
            <p:cNvPr id="9" name="Cloud Callout 8"/>
            <p:cNvSpPr>
              <a:spLocks noChangeArrowheads="1"/>
            </p:cNvSpPr>
            <p:nvPr/>
          </p:nvSpPr>
          <p:spPr bwMode="auto">
            <a:xfrm>
              <a:off x="3524250" y="2520812"/>
              <a:ext cx="5619750" cy="2250559"/>
            </a:xfrm>
            <a:prstGeom prst="cloudCallout">
              <a:avLst>
                <a:gd name="adj1" fmla="val 40406"/>
                <a:gd name="adj2" fmla="val 76318"/>
              </a:avLst>
            </a:prstGeom>
            <a:solidFill>
              <a:srgbClr val="FFF9C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300" b="1" dirty="0">
                <a:solidFill>
                  <a:srgbClr val="1F3155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55293" y="2935799"/>
              <a:ext cx="46291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1F3155"/>
                  </a:solidFill>
                  <a:latin typeface="Arial"/>
                </a:rPr>
                <a:t>What key details, vocabulary, text features, etc. will bolster</a:t>
              </a:r>
            </a:p>
            <a:p>
              <a:r>
                <a:rPr lang="en-US" sz="2400" b="1" dirty="0" smtClean="0">
                  <a:solidFill>
                    <a:srgbClr val="1F3155"/>
                  </a:solidFill>
                  <a:latin typeface="Arial"/>
                </a:rPr>
                <a:t>their understanding?</a:t>
              </a:r>
              <a:endParaRPr lang="en-US" sz="2400" b="1" dirty="0">
                <a:solidFill>
                  <a:srgbClr val="1F3155"/>
                </a:solidFill>
                <a:latin typeface="Arial"/>
              </a:endParaRPr>
            </a:p>
            <a:p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19100" y="2871783"/>
            <a:ext cx="1066800" cy="393700"/>
          </a:xfrm>
          <a:prstGeom prst="ellipse">
            <a:avLst/>
          </a:prstGeom>
          <a:noFill/>
          <a:ln w="57150">
            <a:solidFill>
              <a:srgbClr val="C913A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73275" y="143927"/>
            <a:ext cx="8229600" cy="1376362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THINKING AND READING</a:t>
            </a:r>
            <a:b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(Thinking Notes)</a:t>
            </a:r>
          </a:p>
        </p:txBody>
      </p:sp>
      <p:sp>
        <p:nvSpPr>
          <p:cNvPr id="66563" name="TextBox 6"/>
          <p:cNvSpPr txBox="1">
            <a:spLocks noChangeArrowheads="1"/>
          </p:cNvSpPr>
          <p:nvPr/>
        </p:nvSpPr>
        <p:spPr bwMode="auto">
          <a:xfrm>
            <a:off x="1841500" y="1710266"/>
            <a:ext cx="687546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7300" indent="-1257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sz="3300" b="1" dirty="0">
                <a:solidFill>
                  <a:srgbClr val="732BEA"/>
                </a:solidFill>
              </a:rPr>
              <a:t>IMPORTANT POINT/KEY DETAIL</a:t>
            </a:r>
          </a:p>
          <a:p>
            <a:pPr eaLnBrk="1" hangingPunct="1"/>
            <a:r>
              <a:rPr lang="en-US" sz="3300" b="1" dirty="0">
                <a:solidFill>
                  <a:srgbClr val="732BEA"/>
                </a:solidFill>
              </a:rPr>
              <a:t>VOCABULARY</a:t>
            </a:r>
          </a:p>
          <a:p>
            <a:pPr eaLnBrk="1" hangingPunct="1"/>
            <a:endParaRPr lang="en-US" sz="3300" b="1" dirty="0">
              <a:solidFill>
                <a:srgbClr val="732BEA"/>
              </a:solidFill>
            </a:endParaRPr>
          </a:p>
          <a:p>
            <a:pPr eaLnBrk="1" hangingPunct="1"/>
            <a:r>
              <a:rPr lang="en-US" sz="3300" b="1" dirty="0">
                <a:solidFill>
                  <a:srgbClr val="732BEA"/>
                </a:solidFill>
              </a:rPr>
              <a:t>INTERESTING</a:t>
            </a:r>
            <a:endParaRPr lang="en-US" sz="5400" b="1" dirty="0">
              <a:solidFill>
                <a:srgbClr val="732BEA"/>
              </a:solidFill>
            </a:endParaRPr>
          </a:p>
          <a:p>
            <a:pPr eaLnBrk="1" hangingPunct="1"/>
            <a:endParaRPr lang="en-US" sz="3300" b="1" dirty="0">
              <a:solidFill>
                <a:srgbClr val="732BEA"/>
              </a:solidFill>
            </a:endParaRPr>
          </a:p>
          <a:p>
            <a:pPr eaLnBrk="1" hangingPunct="1"/>
            <a:r>
              <a:rPr lang="en-US" sz="3300" b="1" dirty="0">
                <a:solidFill>
                  <a:srgbClr val="732BEA"/>
                </a:solidFill>
              </a:rPr>
              <a:t>UNCLEAR, NEED </a:t>
            </a:r>
            <a:r>
              <a:rPr lang="en-US" sz="3300" b="1" dirty="0" smtClean="0">
                <a:solidFill>
                  <a:srgbClr val="732BEA"/>
                </a:solidFill>
              </a:rPr>
              <a:t>HELP</a:t>
            </a:r>
          </a:p>
          <a:p>
            <a:pPr eaLnBrk="1" hangingPunct="1"/>
            <a:endParaRPr lang="en-US" sz="3300" b="1" dirty="0" smtClean="0">
              <a:solidFill>
                <a:srgbClr val="732BEA"/>
              </a:solidFill>
            </a:endParaRPr>
          </a:p>
          <a:p>
            <a:pPr eaLnBrk="1" hangingPunct="1"/>
            <a:r>
              <a:rPr lang="en-US" sz="3300" b="1" dirty="0" smtClean="0">
                <a:solidFill>
                  <a:schemeClr val="accent5"/>
                </a:solidFill>
              </a:rPr>
              <a:t>MAIN IDEA</a:t>
            </a:r>
            <a:endParaRPr lang="en-US" sz="33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63" y="2871783"/>
            <a:ext cx="1384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word</a:t>
            </a:r>
          </a:p>
        </p:txBody>
      </p: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741363" y="1793870"/>
            <a:ext cx="863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dirty="0">
                <a:solidFill>
                  <a:srgbClr val="C913AD"/>
                </a:solidFill>
                <a:latin typeface="Zapf Dingbats" charset="0"/>
              </a:rPr>
              <a:t>✔</a:t>
            </a:r>
            <a:endParaRPr lang="en-US" sz="3700" dirty="0">
              <a:solidFill>
                <a:srgbClr val="C913AD"/>
              </a:solidFill>
            </a:endParaRPr>
          </a:p>
        </p:txBody>
      </p:sp>
      <p:sp>
        <p:nvSpPr>
          <p:cNvPr id="66566" name="TextBox 7"/>
          <p:cNvSpPr txBox="1">
            <a:spLocks noChangeArrowheads="1"/>
          </p:cNvSpPr>
          <p:nvPr/>
        </p:nvSpPr>
        <p:spPr bwMode="auto">
          <a:xfrm>
            <a:off x="792163" y="3539064"/>
            <a:ext cx="8636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sz="4400" b="1" dirty="0">
                <a:solidFill>
                  <a:srgbClr val="C913AD"/>
                </a:solidFill>
                <a:latin typeface="Calibri" charset="0"/>
              </a:rPr>
              <a:t>!</a:t>
            </a:r>
          </a:p>
          <a:p>
            <a:pPr eaLnBrk="1" hangingPunct="1"/>
            <a:r>
              <a:rPr lang="en-US" sz="4400" b="1" dirty="0" smtClean="0">
                <a:solidFill>
                  <a:srgbClr val="C913AD"/>
                </a:solidFill>
                <a:latin typeface="Calibri" charset="0"/>
              </a:rPr>
              <a:t>?</a:t>
            </a:r>
          </a:p>
          <a:p>
            <a:pPr eaLnBrk="1" hangingPunct="1"/>
            <a:endParaRPr lang="en-US" sz="1400" b="1" dirty="0">
              <a:solidFill>
                <a:srgbClr val="C913AD"/>
              </a:solidFill>
              <a:latin typeface="Calibri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66568" name="Picture 10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84138" y="6434138"/>
            <a:ext cx="9985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76276" y="5343516"/>
            <a:ext cx="714904" cy="632883"/>
          </a:xfrm>
          <a:prstGeom prst="star5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660" r="99239">
                        <a14:backgroundMark x1="25127" y1="94079" x2="25127" y2="94079"/>
                        <a14:backgroundMark x1="15736" y1="95066" x2="34518" y2="96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12" y="250300"/>
            <a:ext cx="1728288" cy="1333501"/>
          </a:xfrm>
          <a:prstGeom prst="rect">
            <a:avLst/>
          </a:prstGeom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700757" y="1468835"/>
            <a:ext cx="6875463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7300" indent="-1257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endParaRPr lang="en-US" sz="1600" b="1" dirty="0">
              <a:solidFill>
                <a:srgbClr val="732BEA"/>
              </a:solidFill>
            </a:endParaRPr>
          </a:p>
          <a:p>
            <a:pPr eaLnBrk="1" hangingPunct="1">
              <a:spcAft>
                <a:spcPts val="2400"/>
              </a:spcAft>
            </a:pPr>
            <a:endParaRPr lang="en-US" sz="3300" b="1" dirty="0">
              <a:solidFill>
                <a:srgbClr val="732BEA"/>
              </a:solidFill>
            </a:endParaRPr>
          </a:p>
          <a:p>
            <a:pPr eaLnBrk="1" hangingPunct="1"/>
            <a:r>
              <a:rPr lang="en-US" sz="3300" b="1" dirty="0">
                <a:solidFill>
                  <a:srgbClr val="732BEA"/>
                </a:solidFill>
              </a:rPr>
              <a:t>VOCABULARY</a:t>
            </a:r>
          </a:p>
          <a:p>
            <a:pPr eaLnBrk="1" hangingPunct="1"/>
            <a:endParaRPr lang="en-US" sz="3300" b="1" dirty="0">
              <a:solidFill>
                <a:srgbClr val="732BEA"/>
              </a:solidFill>
            </a:endParaRPr>
          </a:p>
          <a:p>
            <a:pPr eaLnBrk="1" hangingPunct="1"/>
            <a:r>
              <a:rPr lang="en-US" sz="3300" b="1" dirty="0" smtClean="0">
                <a:solidFill>
                  <a:srgbClr val="732BEA"/>
                </a:solidFill>
              </a:rPr>
              <a:t> </a:t>
            </a:r>
            <a:endParaRPr lang="en-US" sz="5400" b="1" dirty="0">
              <a:solidFill>
                <a:srgbClr val="732BEA"/>
              </a:solidFill>
            </a:endParaRPr>
          </a:p>
          <a:p>
            <a:pPr eaLnBrk="1" hangingPunct="1"/>
            <a:endParaRPr lang="en-US" sz="3300" b="1" dirty="0">
              <a:solidFill>
                <a:srgbClr val="732BEA"/>
              </a:solidFill>
            </a:endParaRPr>
          </a:p>
          <a:p>
            <a:pPr eaLnBrk="1" hangingPunct="1"/>
            <a:r>
              <a:rPr lang="en-US" sz="3300" b="1" dirty="0" smtClean="0">
                <a:solidFill>
                  <a:srgbClr val="732BEA"/>
                </a:solidFill>
              </a:rPr>
              <a:t> </a:t>
            </a:r>
          </a:p>
          <a:p>
            <a:pPr eaLnBrk="1" hangingPunct="1"/>
            <a:endParaRPr lang="en-US" sz="3300" b="1" dirty="0" smtClean="0">
              <a:solidFill>
                <a:srgbClr val="732BEA"/>
              </a:solidFill>
            </a:endParaRPr>
          </a:p>
          <a:p>
            <a:pPr eaLnBrk="1" hangingPunct="1"/>
            <a:r>
              <a:rPr lang="en-US" sz="3300" b="1" dirty="0" smtClean="0">
                <a:solidFill>
                  <a:schemeClr val="accent5"/>
                </a:solidFill>
              </a:rPr>
              <a:t> </a:t>
            </a:r>
            <a:endParaRPr lang="en-US" sz="3300" b="1" dirty="0">
              <a:solidFill>
                <a:schemeClr val="accent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163" y="3539064"/>
            <a:ext cx="947737" cy="281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6506" y="1371858"/>
            <a:ext cx="947737" cy="1311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2" y="1384564"/>
            <a:ext cx="7345180" cy="40953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052" y="307346"/>
            <a:ext cx="5673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charset="0"/>
                <a:ea typeface="Calibri" charset="0"/>
                <a:cs typeface="Times New Roman" charset="0"/>
              </a:rPr>
              <a:t>Kids love their </a:t>
            </a:r>
            <a:r>
              <a:rPr lang="en-US" sz="2800" b="1" dirty="0" err="1">
                <a:latin typeface="Times New Roman" charset="0"/>
                <a:ea typeface="Calibri" charset="0"/>
                <a:cs typeface="Times New Roman" charset="0"/>
              </a:rPr>
              <a:t>Robohands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charset="0"/>
                <a:ea typeface="Calibri" charset="0"/>
                <a:cs typeface="Times New Roman" charset="0"/>
              </a:rPr>
              <a:t>By The Baltimore Sun, adapted by </a:t>
            </a:r>
            <a:r>
              <a:rPr lang="en-US" dirty="0" err="1">
                <a:latin typeface="Times New Roman" charset="0"/>
                <a:ea typeface="Calibri" charset="0"/>
                <a:cs typeface="Times New Roman" charset="0"/>
              </a:rPr>
              <a:t>Newsela</a:t>
            </a:r>
            <a:r>
              <a:rPr lang="en-US" dirty="0">
                <a:latin typeface="Times New Roman" charset="0"/>
                <a:ea typeface="Calibri" charset="0"/>
                <a:cs typeface="Times New Roman" charset="0"/>
              </a:rPr>
              <a:t> staff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charset="0"/>
                <a:ea typeface="Calibri" charset="0"/>
                <a:cs typeface="Times New Roman" charset="0"/>
              </a:rPr>
              <a:t>Oct. 06, 2014 1:00 AM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052" y="5402243"/>
            <a:ext cx="813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ambria" charset="0"/>
                <a:ea typeface="Calibri" charset="0"/>
                <a:cs typeface="Times New Roman" charset="0"/>
              </a:rPr>
              <a:t>Griffin </a:t>
            </a:r>
            <a:r>
              <a:rPr lang="en-US" sz="2800" dirty="0" err="1">
                <a:solidFill>
                  <a:srgbClr val="000000"/>
                </a:solidFill>
                <a:latin typeface="Cambria" charset="0"/>
                <a:ea typeface="Calibri" charset="0"/>
                <a:cs typeface="Times New Roman" charset="0"/>
              </a:rPr>
              <a:t>Matuszek</a:t>
            </a:r>
            <a:r>
              <a:rPr lang="en-US" sz="2800" dirty="0">
                <a:solidFill>
                  <a:srgbClr val="000000"/>
                </a:solidFill>
                <a:latin typeface="Cambria" charset="0"/>
                <a:ea typeface="Calibri" charset="0"/>
                <a:cs typeface="Times New Roman" charset="0"/>
              </a:rPr>
              <a:t>, 5 ½ was born without fingers on one hand. </a:t>
            </a:r>
            <a:r>
              <a:rPr lang="en-US" sz="2800" dirty="0" smtClean="0">
                <a:solidFill>
                  <a:srgbClr val="000000"/>
                </a:solidFill>
                <a:latin typeface="Cambria" charset="0"/>
                <a:ea typeface="Calibri" charset="0"/>
                <a:cs typeface="Times New Roman" charset="0"/>
              </a:rPr>
              <a:t>Now </a:t>
            </a:r>
            <a:r>
              <a:rPr lang="en-US" sz="2800" dirty="0">
                <a:solidFill>
                  <a:srgbClr val="000000"/>
                </a:solidFill>
                <a:latin typeface="Cambria" charset="0"/>
                <a:ea typeface="Calibri" charset="0"/>
                <a:cs typeface="Times New Roman" charset="0"/>
              </a:rPr>
              <a:t>he is delighted with his 3-D hand.  </a:t>
            </a:r>
            <a:endParaRPr lang="en-US" sz="28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76647" y="321252"/>
            <a:ext cx="2105019" cy="50320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33870" y="5445267"/>
            <a:ext cx="1301645" cy="50320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21095" y="5831175"/>
            <a:ext cx="1562874" cy="51466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70690" y="5822520"/>
            <a:ext cx="1808812" cy="5632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86851" y="7397345"/>
            <a:ext cx="859220" cy="24173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260" y="126081"/>
            <a:ext cx="8617146" cy="630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Every year many children are born with missing hands or fingers.  Children also lose hands in accidents. 3-D printing can help these children. 3-D printers make jewelry, tools and toys. They can also make prosthetic hands.</a:t>
            </a:r>
            <a:endParaRPr lang="en-US" sz="1000" dirty="0"/>
          </a:p>
          <a:p>
            <a:r>
              <a:rPr lang="en-US" sz="1000" dirty="0"/>
              <a:t> </a:t>
            </a:r>
          </a:p>
          <a:p>
            <a:r>
              <a:rPr lang="en-US" sz="3200" dirty="0"/>
              <a:t>Once a prosthetic hand cost $40,000. This was a problem for families. </a:t>
            </a:r>
          </a:p>
          <a:p>
            <a:r>
              <a:rPr lang="en-US" sz="3200" dirty="0"/>
              <a:t>Children grow every year. Now volunteers use the printers. They make 3-D hands for free</a:t>
            </a:r>
            <a:r>
              <a:rPr lang="en-US" sz="3200" dirty="0" smtClean="0"/>
              <a:t>.</a:t>
            </a:r>
            <a:endParaRPr lang="en-US" sz="1000" dirty="0" smtClean="0"/>
          </a:p>
          <a:p>
            <a:r>
              <a:rPr lang="en-US" sz="1000" dirty="0" smtClean="0"/>
              <a:t> </a:t>
            </a:r>
          </a:p>
          <a:p>
            <a:r>
              <a:rPr lang="en-US" sz="3200" dirty="0" smtClean="0"/>
              <a:t>Once</a:t>
            </a:r>
            <a:r>
              <a:rPr lang="en-US" sz="3200" dirty="0"/>
              <a:t>, Griffin felt different. Now he feels special.  </a:t>
            </a:r>
          </a:p>
        </p:txBody>
      </p:sp>
      <p:sp>
        <p:nvSpPr>
          <p:cNvPr id="12" name="Oval 11"/>
          <p:cNvSpPr/>
          <p:nvPr/>
        </p:nvSpPr>
        <p:spPr>
          <a:xfrm>
            <a:off x="173487" y="770957"/>
            <a:ext cx="1565373" cy="42825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00265" y="1095961"/>
            <a:ext cx="2345702" cy="59792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89778" y="2198773"/>
            <a:ext cx="2052101" cy="528256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79506" y="4187128"/>
            <a:ext cx="2052101" cy="67178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4666512"/>
            <a:ext cx="2130091" cy="65935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1" grpId="0" animBg="1"/>
      <p:bldP spid="14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Box 37"/>
          <p:cNvSpPr txBox="1">
            <a:spLocks noChangeArrowheads="1"/>
          </p:cNvSpPr>
          <p:nvPr/>
        </p:nvSpPr>
        <p:spPr bwMode="auto">
          <a:xfrm>
            <a:off x="211667" y="626553"/>
            <a:ext cx="90678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YOUR TURN: SELECT A TEXT</a:t>
            </a:r>
          </a:p>
          <a:p>
            <a:pPr eaLnBrk="1" hangingPunct="1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•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Work with your partner and choose one of the six texts. 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78999" y="2622023"/>
            <a:ext cx="915068" cy="1163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6300" dirty="0">
                <a:solidFill>
                  <a:srgbClr val="000000"/>
                </a:solidFill>
                <a:latin typeface="Calibri" charset="0"/>
              </a:rPr>
              <a:t>A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926655" y="3051380"/>
            <a:ext cx="874150" cy="1163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5500" dirty="0">
                <a:solidFill>
                  <a:srgbClr val="000000"/>
                </a:solidFill>
                <a:latin typeface="Calibri" charset="0"/>
              </a:rPr>
              <a:t>B	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120355" y="3051380"/>
            <a:ext cx="899445" cy="1163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rgbClr val="000000"/>
                </a:solidFill>
                <a:latin typeface="Calibri" charset="0"/>
              </a:rPr>
              <a:t>C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344442" y="3051380"/>
            <a:ext cx="899445" cy="1163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5000" dirty="0">
                <a:latin typeface="Calibri" charset="0"/>
              </a:rPr>
              <a:t>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70665" name="Picture 10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76200" y="6434138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187325">
            <a:solidFill>
              <a:srgbClr val="36720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1399" y="2771541"/>
            <a:ext cx="915068" cy="1163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6300" dirty="0">
                <a:solidFill>
                  <a:srgbClr val="000000"/>
                </a:solidFill>
                <a:latin typeface="Calibri" charset="0"/>
              </a:rPr>
              <a:t>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76041" y="3060050"/>
            <a:ext cx="915068" cy="1163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6300" dirty="0">
                <a:solidFill>
                  <a:srgbClr val="000000"/>
                </a:solidFill>
                <a:latin typeface="Calibri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851" y="4240180"/>
            <a:ext cx="2444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</a:t>
            </a:r>
          </a:p>
          <a:p>
            <a:r>
              <a:rPr lang="en-US" b="1" dirty="0" smtClean="0"/>
              <a:t>4 BEG LITERACY</a:t>
            </a:r>
          </a:p>
          <a:p>
            <a:r>
              <a:rPr lang="en-US" b="1" dirty="0" smtClean="0"/>
              <a:t>5 LOW BEGINNING</a:t>
            </a:r>
          </a:p>
          <a:p>
            <a:r>
              <a:rPr lang="en-US" b="1" dirty="0" smtClean="0"/>
              <a:t>6 HIGH BEGINNING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71335" y="4305253"/>
            <a:ext cx="111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7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38571" y="4214893"/>
            <a:ext cx="111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8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02285" y="4222897"/>
            <a:ext cx="111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9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7"/>
          <a:stretch/>
        </p:blipFill>
        <p:spPr>
          <a:xfrm>
            <a:off x="6766344" y="5082272"/>
            <a:ext cx="2297223" cy="1701116"/>
          </a:xfrm>
          <a:prstGeom prst="rect">
            <a:avLst/>
          </a:prstGeom>
        </p:spPr>
      </p:pic>
      <p:pic>
        <p:nvPicPr>
          <p:cNvPr id="19" name="Picture 33" descr="Depositphotos_50207967_x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156066"/>
            <a:ext cx="1392767" cy="107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Box 37"/>
          <p:cNvSpPr txBox="1">
            <a:spLocks noChangeArrowheads="1"/>
          </p:cNvSpPr>
          <p:nvPr/>
        </p:nvSpPr>
        <p:spPr bwMode="auto">
          <a:xfrm>
            <a:off x="325967" y="147399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YOUR TURN: ANNOTATE 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70665" name="Picture 10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76200" y="6434138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7325">
            <a:solidFill>
              <a:srgbClr val="36720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" y="865931"/>
            <a:ext cx="6373828" cy="1826968"/>
          </a:xfrm>
          <a:prstGeom prst="rect">
            <a:avLst/>
          </a:prstGeom>
        </p:spPr>
      </p:pic>
      <p:pic>
        <p:nvPicPr>
          <p:cNvPr id="19" name="Picture 33" descr="Depositphotos_50207967_x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156066"/>
            <a:ext cx="1392767" cy="107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7"/>
          <p:cNvSpPr txBox="1">
            <a:spLocks noChangeArrowheads="1"/>
          </p:cNvSpPr>
          <p:nvPr/>
        </p:nvSpPr>
        <p:spPr bwMode="auto">
          <a:xfrm>
            <a:off x="454083" y="2730581"/>
            <a:ext cx="769085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742950" indent="-742950" eaLnBrk="1" hangingPunct="1">
              <a:buAutoNum type="arabicPeriod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Read your article.</a:t>
            </a:r>
          </a:p>
          <a:p>
            <a:pPr marL="742950" indent="-742950" eaLnBrk="1" hangingPunct="1">
              <a:buAutoNum type="arabicPeriod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Look for key vocabulary you would need to pre-teach.</a:t>
            </a:r>
          </a:p>
          <a:p>
            <a:pPr marL="742950" indent="-742950" eaLnBrk="1" hangingPunct="1">
              <a:buAutoNum type="arabicPeriod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Look for vocabulary you would want learners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to learn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within the reading.</a:t>
            </a:r>
          </a:p>
          <a:p>
            <a:pPr marL="742950" indent="-742950" eaLnBrk="1" hangingPunct="1">
              <a:buAutoNum type="arabicPeriod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Look at what your partner did.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82579" y="1784156"/>
            <a:ext cx="2201333" cy="19145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DONE!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82579" y="1784156"/>
            <a:ext cx="2201333" cy="191457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MIN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996582" y="5135294"/>
            <a:ext cx="1641535" cy="702498"/>
          </a:xfrm>
          <a:prstGeom prst="ellipse">
            <a:avLst/>
          </a:prstGeom>
          <a:noFill/>
          <a:ln w="57150">
            <a:solidFill>
              <a:srgbClr val="C913A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0955" y="5194156"/>
            <a:ext cx="1191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12433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1314450" y="89435"/>
            <a:ext cx="63579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000" b="1" dirty="0" smtClean="0">
                <a:solidFill>
                  <a:schemeClr val="accent5"/>
                </a:solidFill>
              </a:rPr>
              <a:t>Introductions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70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070852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grpSp>
        <p:nvGrpSpPr>
          <p:cNvPr id="17417" name="Group 10"/>
          <p:cNvGrpSpPr>
            <a:grpSpLocks/>
          </p:cNvGrpSpPr>
          <p:nvPr/>
        </p:nvGrpSpPr>
        <p:grpSpPr bwMode="auto">
          <a:xfrm rot="278944">
            <a:off x="2651408" y="2018122"/>
            <a:ext cx="4378775" cy="2859810"/>
            <a:chOff x="-1554221" y="1129773"/>
            <a:chExt cx="4038600" cy="2906716"/>
          </a:xfrm>
        </p:grpSpPr>
        <p:pic>
          <p:nvPicPr>
            <p:cNvPr id="18" name="Picture 17" descr="IMAGE_04.jp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850" t="2494" r="4716" b="5241"/>
            <a:stretch>
              <a:fillRect/>
            </a:stretch>
          </p:blipFill>
          <p:spPr>
            <a:xfrm rot="21284812">
              <a:off x="-1554221" y="1151755"/>
              <a:ext cx="4038600" cy="2819399"/>
            </a:xfrm>
            <a:prstGeom prst="roundRect">
              <a:avLst/>
            </a:prstGeom>
          </p:spPr>
        </p:pic>
        <p:sp>
          <p:nvSpPr>
            <p:cNvPr id="17419" name="TextBox 6"/>
            <p:cNvSpPr txBox="1">
              <a:spLocks noChangeArrowheads="1"/>
            </p:cNvSpPr>
            <p:nvPr/>
          </p:nvSpPr>
          <p:spPr bwMode="auto">
            <a:xfrm rot="21225143">
              <a:off x="-1339756" y="2398090"/>
              <a:ext cx="3721100" cy="110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4000" dirty="0">
                <a:latin typeface="Handwriting - Dakota" charset="0"/>
              </a:endParaRPr>
            </a:p>
          </p:txBody>
        </p:sp>
        <p:sp>
          <p:nvSpPr>
            <p:cNvPr id="21" name="Rounded Rectangle 20"/>
            <p:cNvSpPr>
              <a:spLocks noChangeArrowheads="1"/>
            </p:cNvSpPr>
            <p:nvPr/>
          </p:nvSpPr>
          <p:spPr bwMode="auto">
            <a:xfrm rot="21323421">
              <a:off x="-1539377" y="1129773"/>
              <a:ext cx="4010710" cy="290671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92398" y="2730437"/>
            <a:ext cx="4295441" cy="646331"/>
          </a:xfrm>
          <a:prstGeom prst="rect">
            <a:avLst/>
          </a:prstGeom>
          <a:solidFill>
            <a:srgbClr val="67C1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  I am a….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0069" y="3502966"/>
            <a:ext cx="40358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TEACHER </a:t>
            </a:r>
          </a:p>
          <a:p>
            <a:pPr algn="ctr"/>
            <a:r>
              <a:rPr lang="en-US" sz="3600" b="1" dirty="0" smtClean="0"/>
              <a:t>EDUCATOR</a:t>
            </a:r>
            <a:endParaRPr lang="en-US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72516" y="3741128"/>
            <a:ext cx="41217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ADMINISTRATOR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93874" y="3886291"/>
            <a:ext cx="37253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COORDINATOR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28079" y="3741128"/>
            <a:ext cx="37253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TEACHER </a:t>
            </a:r>
            <a:endParaRPr lang="en-US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64163" y="3399285"/>
            <a:ext cx="372533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OTHER</a:t>
            </a:r>
          </a:p>
          <a:p>
            <a:pPr algn="ctr"/>
            <a:r>
              <a:rPr lang="en-US" sz="2400" b="1" dirty="0" smtClean="0"/>
              <a:t>EQUALLY IMPORTANT PERSON 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675465" y="2730438"/>
            <a:ext cx="4295441" cy="646331"/>
          </a:xfrm>
          <a:prstGeom prst="rect">
            <a:avLst/>
          </a:prstGeom>
          <a:solidFill>
            <a:srgbClr val="67C1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  I am an….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5" grpId="0" animBg="1"/>
      <p:bldP spid="25" grpId="1" animBg="1"/>
      <p:bldP spid="24" grpId="0" animBg="1"/>
      <p:bldP spid="24" grpId="1" animBg="1"/>
      <p:bldP spid="13" grpId="0" animBg="1"/>
      <p:bldP spid="27" grpId="1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4420" y="2084479"/>
            <a:ext cx="7240249" cy="26525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2614613" algn="l"/>
              </a:tabLst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7325">
            <a:solidFill>
              <a:srgbClr val="36720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7"/>
          <p:cNvSpPr txBox="1">
            <a:spLocks noChangeArrowheads="1"/>
          </p:cNvSpPr>
          <p:nvPr/>
        </p:nvSpPr>
        <p:spPr bwMode="auto">
          <a:xfrm>
            <a:off x="822667" y="1887250"/>
            <a:ext cx="782868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 b="1" dirty="0" smtClean="0">
                <a:solidFill>
                  <a:schemeClr val="bg1"/>
                </a:solidFill>
              </a:rPr>
              <a:t>HOW DID IT GO? 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099" b="98325" l="9883" r="89950">
                        <a14:foregroundMark x1="51759" y1="65159" x2="51759" y2="65159"/>
                        <a14:foregroundMark x1="60302" y1="76214" x2="60302" y2="76214"/>
                        <a14:foregroundMark x1="64657" y1="96482" x2="64657" y2="96482"/>
                      </a14:backgroundRemoval>
                    </a14:imgEffect>
                    <a14:imgEffect>
                      <a14:colorTemperature colorTemp="6719"/>
                    </a14:imgEffect>
                    <a14:imgEffect>
                      <a14:saturation sat="129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842" y="-2652530"/>
            <a:ext cx="4737009" cy="47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19100" y="2871783"/>
            <a:ext cx="1066800" cy="393700"/>
          </a:xfrm>
          <a:prstGeom prst="ellipse">
            <a:avLst/>
          </a:prstGeom>
          <a:noFill/>
          <a:ln w="57150">
            <a:solidFill>
              <a:srgbClr val="C913A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73275" y="143927"/>
            <a:ext cx="8229600" cy="1376362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THINKING AND READING</a:t>
            </a:r>
            <a:b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(Thinking Notes)</a:t>
            </a:r>
          </a:p>
        </p:txBody>
      </p:sp>
      <p:sp>
        <p:nvSpPr>
          <p:cNvPr id="66563" name="TextBox 6"/>
          <p:cNvSpPr txBox="1">
            <a:spLocks noChangeArrowheads="1"/>
          </p:cNvSpPr>
          <p:nvPr/>
        </p:nvSpPr>
        <p:spPr bwMode="auto">
          <a:xfrm>
            <a:off x="1841500" y="1710266"/>
            <a:ext cx="687546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7300" indent="-1257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sz="3300" b="1" dirty="0">
                <a:solidFill>
                  <a:srgbClr val="732BEA"/>
                </a:solidFill>
              </a:rPr>
              <a:t>IMPORTANT POINT/KEY DETAIL</a:t>
            </a:r>
          </a:p>
          <a:p>
            <a:pPr eaLnBrk="1" hangingPunct="1"/>
            <a:r>
              <a:rPr lang="en-US" sz="3300" b="1" dirty="0">
                <a:solidFill>
                  <a:srgbClr val="732BEA"/>
                </a:solidFill>
              </a:rPr>
              <a:t>VOCABULARY</a:t>
            </a:r>
          </a:p>
          <a:p>
            <a:pPr eaLnBrk="1" hangingPunct="1"/>
            <a:endParaRPr lang="en-US" sz="3300" b="1" dirty="0">
              <a:solidFill>
                <a:srgbClr val="732BEA"/>
              </a:solidFill>
            </a:endParaRPr>
          </a:p>
          <a:p>
            <a:pPr eaLnBrk="1" hangingPunct="1"/>
            <a:r>
              <a:rPr lang="en-US" sz="3300" b="1" dirty="0">
                <a:solidFill>
                  <a:srgbClr val="732BEA"/>
                </a:solidFill>
              </a:rPr>
              <a:t>INTERESTING</a:t>
            </a:r>
            <a:endParaRPr lang="en-US" sz="5400" b="1" dirty="0">
              <a:solidFill>
                <a:srgbClr val="732BEA"/>
              </a:solidFill>
            </a:endParaRPr>
          </a:p>
          <a:p>
            <a:pPr eaLnBrk="1" hangingPunct="1"/>
            <a:endParaRPr lang="en-US" sz="3300" b="1" dirty="0">
              <a:solidFill>
                <a:srgbClr val="732BEA"/>
              </a:solidFill>
            </a:endParaRPr>
          </a:p>
          <a:p>
            <a:pPr eaLnBrk="1" hangingPunct="1"/>
            <a:r>
              <a:rPr lang="en-US" sz="3300" b="1" dirty="0">
                <a:solidFill>
                  <a:srgbClr val="732BEA"/>
                </a:solidFill>
              </a:rPr>
              <a:t>UNCLEAR, NEED </a:t>
            </a:r>
            <a:r>
              <a:rPr lang="en-US" sz="3300" b="1" dirty="0" smtClean="0">
                <a:solidFill>
                  <a:srgbClr val="732BEA"/>
                </a:solidFill>
              </a:rPr>
              <a:t>HELP</a:t>
            </a:r>
          </a:p>
          <a:p>
            <a:pPr eaLnBrk="1" hangingPunct="1"/>
            <a:endParaRPr lang="en-US" sz="3300" b="1" dirty="0" smtClean="0">
              <a:solidFill>
                <a:srgbClr val="732BEA"/>
              </a:solidFill>
            </a:endParaRPr>
          </a:p>
          <a:p>
            <a:pPr eaLnBrk="1" hangingPunct="1"/>
            <a:r>
              <a:rPr lang="en-US" sz="3300" b="1" dirty="0" smtClean="0">
                <a:solidFill>
                  <a:schemeClr val="accent5"/>
                </a:solidFill>
              </a:rPr>
              <a:t>MAIN IDEA</a:t>
            </a:r>
            <a:endParaRPr lang="en-US" sz="33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63" y="2871783"/>
            <a:ext cx="1384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word</a:t>
            </a:r>
          </a:p>
        </p:txBody>
      </p: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741363" y="1793870"/>
            <a:ext cx="863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dirty="0">
                <a:solidFill>
                  <a:srgbClr val="C913AD"/>
                </a:solidFill>
                <a:latin typeface="Zapf Dingbats" charset="0"/>
              </a:rPr>
              <a:t>✔</a:t>
            </a:r>
            <a:endParaRPr lang="en-US" sz="3700" dirty="0">
              <a:solidFill>
                <a:srgbClr val="C913AD"/>
              </a:solidFill>
            </a:endParaRPr>
          </a:p>
        </p:txBody>
      </p:sp>
      <p:sp>
        <p:nvSpPr>
          <p:cNvPr id="66566" name="TextBox 7"/>
          <p:cNvSpPr txBox="1">
            <a:spLocks noChangeArrowheads="1"/>
          </p:cNvSpPr>
          <p:nvPr/>
        </p:nvSpPr>
        <p:spPr bwMode="auto">
          <a:xfrm>
            <a:off x="792163" y="3539064"/>
            <a:ext cx="8636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sz="4400" b="1" dirty="0">
                <a:solidFill>
                  <a:srgbClr val="C913AD"/>
                </a:solidFill>
                <a:latin typeface="Calibri" charset="0"/>
              </a:rPr>
              <a:t>!</a:t>
            </a:r>
          </a:p>
          <a:p>
            <a:pPr eaLnBrk="1" hangingPunct="1"/>
            <a:r>
              <a:rPr lang="en-US" sz="4400" b="1" dirty="0" smtClean="0">
                <a:solidFill>
                  <a:srgbClr val="C913AD"/>
                </a:solidFill>
                <a:latin typeface="Calibri" charset="0"/>
              </a:rPr>
              <a:t>?</a:t>
            </a:r>
          </a:p>
          <a:p>
            <a:pPr eaLnBrk="1" hangingPunct="1"/>
            <a:endParaRPr lang="en-US" sz="1400" b="1" dirty="0">
              <a:solidFill>
                <a:srgbClr val="C913AD"/>
              </a:solidFill>
              <a:latin typeface="Calibri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66568" name="Picture 10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84138" y="6434138"/>
            <a:ext cx="9985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76276" y="5343516"/>
            <a:ext cx="714904" cy="632883"/>
          </a:xfrm>
          <a:prstGeom prst="star5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660" r="99239">
                        <a14:backgroundMark x1="25127" y1="94079" x2="25127" y2="94079"/>
                        <a14:backgroundMark x1="15736" y1="95066" x2="34518" y2="96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12" y="250300"/>
            <a:ext cx="1728288" cy="13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6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139"/>
          <p:cNvSpPr txBox="1">
            <a:spLocks noChangeArrowheads="1"/>
          </p:cNvSpPr>
          <p:nvPr/>
        </p:nvSpPr>
        <p:spPr bwMode="auto">
          <a:xfrm>
            <a:off x="228600" y="6122988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3730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02700" cy="1143000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Now that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we’</a:t>
            </a:r>
            <a:r>
              <a:rPr lang="en-US" altLang="ja-JP" b="1" dirty="0" smtClean="0">
                <a:latin typeface="Calibri" charset="0"/>
                <a:ea typeface="ＭＳ Ｐゴシック" charset="0"/>
                <a:cs typeface="ＭＳ Ｐゴシック" charset="0"/>
              </a:rPr>
              <a:t>ve </a:t>
            </a:r>
            <a:r>
              <a:rPr lang="en-US" altLang="ja-JP" b="1" dirty="0">
                <a:latin typeface="Calibri" charset="0"/>
                <a:ea typeface="ＭＳ Ｐゴシック" charset="0"/>
                <a:cs typeface="ＭＳ Ｐゴシック" charset="0"/>
              </a:rPr>
              <a:t>had a chance </a:t>
            </a:r>
            <a:br>
              <a:rPr lang="en-US" altLang="ja-JP" b="1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altLang="ja-JP" b="1" dirty="0">
                <a:latin typeface="Calibri" charset="0"/>
                <a:ea typeface="ＭＳ Ｐゴシック" charset="0"/>
                <a:cs typeface="ＭＳ Ｐゴシック" charset="0"/>
              </a:rPr>
              <a:t>to </a:t>
            </a:r>
            <a:r>
              <a:rPr lang="en-US" altLang="ja-JP" b="1" dirty="0" smtClean="0">
                <a:latin typeface="Calibri" charset="0"/>
                <a:ea typeface="ＭＳ Ｐゴシック" charset="0"/>
                <a:cs typeface="ＭＳ Ｐゴシック" charset="0"/>
              </a:rPr>
              <a:t>dip into the text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Title 7"/>
          <p:cNvSpPr txBox="1">
            <a:spLocks/>
          </p:cNvSpPr>
          <p:nvPr/>
        </p:nvSpPr>
        <p:spPr bwMode="auto">
          <a:xfrm>
            <a:off x="609600" y="49799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Calibri" charset="0"/>
              </a:rPr>
              <a:t>It’</a:t>
            </a:r>
            <a:r>
              <a:rPr lang="en-US" altLang="ja-JP" sz="4400" b="1" dirty="0" smtClean="0">
                <a:solidFill>
                  <a:srgbClr val="FF0000"/>
                </a:solidFill>
                <a:latin typeface="Calibri" charset="0"/>
              </a:rPr>
              <a:t>s </a:t>
            </a:r>
            <a:r>
              <a:rPr lang="en-US" altLang="ja-JP" sz="4400" b="1" dirty="0">
                <a:solidFill>
                  <a:srgbClr val="FF0000"/>
                </a:solidFill>
                <a:latin typeface="Calibri" charset="0"/>
              </a:rPr>
              <a:t>time </a:t>
            </a:r>
            <a:r>
              <a:rPr lang="en-US" altLang="ja-JP" sz="4400" b="1" dirty="0" smtClean="0">
                <a:solidFill>
                  <a:srgbClr val="FF0000"/>
                </a:solidFill>
                <a:latin typeface="Calibri" charset="0"/>
              </a:rPr>
              <a:t>for more </a:t>
            </a:r>
            <a:r>
              <a:rPr lang="en-US" altLang="ja-JP" sz="4400" b="1" dirty="0">
                <a:solidFill>
                  <a:srgbClr val="FF0000"/>
                </a:solidFill>
                <a:latin typeface="Calibri" charset="0"/>
              </a:rPr>
              <a:t>TDQ!!</a:t>
            </a:r>
            <a:endParaRPr lang="en-US" sz="4400" b="1" dirty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73732" name="Picture 14" descr="Depositphotos_25268893_x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703388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73734" name="Picture 8" descr="IMAG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58738" y="6484938"/>
            <a:ext cx="9985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5313B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5" descr="IMAGE_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86859" r="7704" b="8771"/>
          <a:stretch>
            <a:fillRect/>
          </a:stretch>
        </p:blipFill>
        <p:spPr bwMode="auto">
          <a:xfrm>
            <a:off x="17463" y="6462713"/>
            <a:ext cx="8956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9700" y="20320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84B2"/>
                </a:solidFill>
                <a:latin typeface="Arial"/>
                <a:ea typeface="+mn-ea"/>
                <a:cs typeface="Arial"/>
              </a:rPr>
              <a:t>PROGRESSION OF TEXT DEPENDENT QUESTIONS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6020" name="image29.png" descr="IMAGE_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0" t="5409" r="9782" b="15730"/>
          <a:stretch>
            <a:fillRect/>
          </a:stretch>
        </p:blipFill>
        <p:spPr bwMode="auto">
          <a:xfrm>
            <a:off x="3276600" y="727075"/>
            <a:ext cx="55372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6263" y="876300"/>
            <a:ext cx="2700337" cy="558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Whole </a:t>
            </a:r>
          </a:p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400" i="1" dirty="0">
                <a:ea typeface="ＭＳ Ｐゴシック" charset="-128"/>
                <a:cs typeface="ＭＳ Ｐゴシック" charset="-128"/>
              </a:rPr>
              <a:t>Across texts</a:t>
            </a:r>
          </a:p>
          <a:p>
            <a:pPr>
              <a:defRPr/>
            </a:pPr>
            <a:endParaRPr lang="en-US" sz="2400" i="1" dirty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400" i="1" dirty="0">
                <a:ea typeface="ＭＳ Ｐゴシック" charset="-128"/>
                <a:cs typeface="ＭＳ Ｐゴシック" charset="-128"/>
              </a:rPr>
              <a:t>Entire text</a:t>
            </a:r>
          </a:p>
          <a:p>
            <a:pPr>
              <a:defRPr/>
            </a:pPr>
            <a:endParaRPr lang="en-US" sz="2400" i="1" dirty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400" i="1" dirty="0">
                <a:ea typeface="ＭＳ Ｐゴシック" charset="-128"/>
                <a:cs typeface="ＭＳ Ｐゴシック" charset="-128"/>
              </a:rPr>
              <a:t>Segments</a:t>
            </a:r>
          </a:p>
          <a:p>
            <a:pPr>
              <a:defRPr/>
            </a:pPr>
            <a:endParaRPr lang="en-US" sz="2400" i="1" dirty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400" i="1" dirty="0">
                <a:ea typeface="ＭＳ Ｐゴシック" charset="-128"/>
                <a:cs typeface="ＭＳ Ｐゴシック" charset="-128"/>
              </a:rPr>
              <a:t>Paragraph</a:t>
            </a:r>
          </a:p>
          <a:p>
            <a:pPr>
              <a:defRPr/>
            </a:pPr>
            <a:endParaRPr lang="en-US" sz="2400" i="1" dirty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400" i="1" dirty="0">
                <a:ea typeface="ＭＳ Ｐゴシック" charset="-128"/>
                <a:cs typeface="ＭＳ Ｐゴシック" charset="-128"/>
              </a:rPr>
              <a:t>Sentence</a:t>
            </a:r>
          </a:p>
          <a:p>
            <a:pPr>
              <a:defRPr/>
            </a:pPr>
            <a:r>
              <a:rPr lang="en-US" sz="2400" i="1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400" i="1" dirty="0">
                <a:ea typeface="ＭＳ Ｐゴシック" charset="-128"/>
                <a:cs typeface="ＭＳ Ｐゴシック" charset="-128"/>
              </a:rPr>
            </a:br>
            <a:r>
              <a:rPr lang="en-US" sz="2400" i="1" dirty="0">
                <a:ea typeface="ＭＳ Ｐゴシック" charset="-128"/>
                <a:cs typeface="ＭＳ Ｐゴシック" charset="-128"/>
              </a:rPr>
              <a:t>Word </a:t>
            </a:r>
          </a:p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algn="r">
              <a:defRPr/>
            </a:pPr>
            <a:r>
              <a:rPr lang="en-US" sz="2700" b="1" dirty="0">
                <a:solidFill>
                  <a:srgbClr val="C75805"/>
                </a:solidFill>
                <a:ea typeface="ＭＳ Ｐゴシック" charset="-128"/>
                <a:cs typeface="ＭＳ Ｐゴシック" charset="-128"/>
              </a:rPr>
              <a:t>Part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728663" y="3446463"/>
            <a:ext cx="416560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23657" y="5529263"/>
            <a:ext cx="3635829" cy="6538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01885" y="4743905"/>
            <a:ext cx="3635829" cy="6538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57448" y="3958547"/>
            <a:ext cx="1004100" cy="6538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57448" y="2462327"/>
            <a:ext cx="3580266" cy="6538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170"/>
          <p:cNvSpPr>
            <a:spLocks noGrp="1"/>
          </p:cNvSpPr>
          <p:nvPr>
            <p:ph type="title"/>
          </p:nvPr>
        </p:nvSpPr>
        <p:spPr>
          <a:xfrm>
            <a:off x="0" y="239713"/>
            <a:ext cx="8229600" cy="708025"/>
          </a:xfrm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000" b="1" dirty="0">
                <a:solidFill>
                  <a:srgbClr val="00327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GENERAL UNDERSTANDING</a:t>
            </a:r>
          </a:p>
        </p:txBody>
      </p:sp>
      <p:sp>
        <p:nvSpPr>
          <p:cNvPr id="92162" name="Shape 171"/>
          <p:cNvSpPr>
            <a:spLocks noGrp="1"/>
          </p:cNvSpPr>
          <p:nvPr>
            <p:ph idx="1"/>
          </p:nvPr>
        </p:nvSpPr>
        <p:spPr>
          <a:xfrm>
            <a:off x="568552" y="1843959"/>
            <a:ext cx="5313362" cy="1065213"/>
          </a:xfrm>
        </p:spPr>
        <p:txBody>
          <a:bodyPr lIns="91425" tIns="45700" rIns="91425" bIns="45700">
            <a:spAutoFit/>
          </a:bodyPr>
          <a:lstStyle/>
          <a:p>
            <a:pPr marL="68263" lvl="1" indent="-4763" eaLnBrk="1" hangingPunct="1">
              <a:lnSpc>
                <a:spcPct val="114000"/>
              </a:lnSpc>
              <a:spcBef>
                <a:spcPts val="2400"/>
              </a:spcBef>
              <a:spcAft>
                <a:spcPts val="18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What is the </a:t>
            </a:r>
            <a:r>
              <a:rPr lang="ja-JP" altLang="en-US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altLang="ja-JP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gist</a:t>
            </a:r>
            <a:r>
              <a:rPr lang="ja-JP" altLang="en-US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altLang="ja-JP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of the text?  What did the author say? </a:t>
            </a:r>
            <a:endParaRPr lang="en-US" sz="22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3013" name="Footer Placeholder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Adelson-Goldstein, Howard, Ramirez   2017 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92164" name="TextBox 5"/>
          <p:cNvSpPr txBox="1">
            <a:spLocks noChangeArrowheads="1"/>
          </p:cNvSpPr>
          <p:nvPr/>
        </p:nvSpPr>
        <p:spPr bwMode="auto">
          <a:xfrm>
            <a:off x="568552" y="2523409"/>
            <a:ext cx="7408862" cy="253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263" indent="-4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114000"/>
              </a:lnSpc>
              <a:spcBef>
                <a:spcPts val="2400"/>
              </a:spcBef>
              <a:spcAft>
                <a:spcPts val="1800"/>
              </a:spcAft>
              <a:buClr>
                <a:srgbClr val="000000"/>
              </a:buClr>
              <a:buSzPct val="85000"/>
              <a:buFont typeface="Arial" charset="0"/>
              <a:buNone/>
            </a:pPr>
            <a:r>
              <a:rPr lang="en-US" sz="2700" dirty="0">
                <a:cs typeface="Arial" charset="0"/>
                <a:sym typeface="Arial" charset="0"/>
              </a:rPr>
              <a:t/>
            </a:r>
            <a:br>
              <a:rPr lang="en-US" sz="2700" dirty="0">
                <a:cs typeface="Arial" charset="0"/>
                <a:sym typeface="Arial" charset="0"/>
              </a:rPr>
            </a:br>
            <a:r>
              <a:rPr lang="en-US" sz="2700" b="1" u="sng" dirty="0" smtClean="0">
                <a:cs typeface="Arial" charset="0"/>
                <a:sym typeface="Arial" charset="0"/>
              </a:rPr>
              <a:t>Scaffolding for ESL</a:t>
            </a:r>
            <a:endParaRPr lang="en-US" sz="2700" b="1" u="sng" dirty="0">
              <a:cs typeface="Arial" charset="0"/>
              <a:sym typeface="Arial" charset="0"/>
            </a:endParaRPr>
          </a:p>
          <a:p>
            <a:pPr marL="515938" lvl="1" indent="-452438" eaLnBrk="1" hangingPunct="1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buSzPct val="85000"/>
              <a:buFont typeface="Wingdings" charset="0"/>
              <a:buChar char="q"/>
            </a:pPr>
            <a:r>
              <a:rPr lang="en-US" sz="2600" b="1" dirty="0" smtClean="0">
                <a:solidFill>
                  <a:srgbClr val="004BA9"/>
                </a:solidFill>
                <a:cs typeface="Arial" charset="0"/>
              </a:rPr>
              <a:t>Look at the text. Underline the main idea.  Retell the main idea in your own words. </a:t>
            </a:r>
          </a:p>
          <a:p>
            <a:pPr eaLnBrk="1" hangingPunct="1"/>
            <a:endParaRPr lang="en-US" sz="1800" dirty="0">
              <a:cs typeface="Arial" charset="0"/>
            </a:endParaRPr>
          </a:p>
        </p:txBody>
      </p:sp>
      <p:pic>
        <p:nvPicPr>
          <p:cNvPr id="8" name="Picture 7" descr="question mark with gol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29000"/>
          </a:blip>
          <a:stretch>
            <a:fillRect/>
          </a:stretch>
        </p:blipFill>
        <p:spPr>
          <a:xfrm>
            <a:off x="7594600" y="74061"/>
            <a:ext cx="1549400" cy="1604246"/>
          </a:xfrm>
          <a:prstGeom prst="rect">
            <a:avLst/>
          </a:prstGeom>
        </p:spPr>
      </p:pic>
      <p:pic>
        <p:nvPicPr>
          <p:cNvPr id="92166" name="Picture 8" descr="IMAG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12700" y="6567488"/>
            <a:ext cx="7318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 cmpd="sng">
            <a:solidFill>
              <a:srgbClr val="0064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hape 170"/>
          <p:cNvSpPr>
            <a:spLocks noGrp="1"/>
          </p:cNvSpPr>
          <p:nvPr>
            <p:ph type="title"/>
          </p:nvPr>
        </p:nvSpPr>
        <p:spPr>
          <a:xfrm>
            <a:off x="63500" y="74613"/>
            <a:ext cx="8229600" cy="708025"/>
          </a:xfrm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000" b="1" dirty="0">
                <a:solidFill>
                  <a:srgbClr val="086695"/>
                </a:solidFill>
                <a:latin typeface="Century Gothic" charset="0"/>
                <a:ea typeface="ＭＳ Ｐゴシック" charset="0"/>
                <a:cs typeface="ＭＳ Ｐゴシック" charset="0"/>
                <a:sym typeface="Arial" charset="0"/>
              </a:rPr>
              <a:t>KEY DETAILS</a:t>
            </a:r>
          </a:p>
        </p:txBody>
      </p:sp>
      <p:sp>
        <p:nvSpPr>
          <p:cNvPr id="94210" name="Shape 171"/>
          <p:cNvSpPr>
            <a:spLocks noGrp="1"/>
          </p:cNvSpPr>
          <p:nvPr>
            <p:ph idx="1"/>
          </p:nvPr>
        </p:nvSpPr>
        <p:spPr>
          <a:xfrm>
            <a:off x="386556" y="1540256"/>
            <a:ext cx="7385844" cy="2046287"/>
          </a:xfrm>
        </p:spPr>
        <p:txBody>
          <a:bodyPr wrap="square" lIns="91425" tIns="45700" rIns="91425" bIns="45700">
            <a:spAutoFit/>
          </a:bodyPr>
          <a:lstStyle/>
          <a:p>
            <a:pPr marL="68263" lvl="1" indent="-4763" eaLnBrk="1" hangingPunct="1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b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What are the supporting details for the main ideas?</a:t>
            </a:r>
          </a:p>
          <a:p>
            <a:pPr marL="68263" lvl="1" indent="-4763" eaLnBrk="1" hangingPunct="1">
              <a:spcBef>
                <a:spcPts val="60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b="1" dirty="0" smtClean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Ask </a:t>
            </a:r>
            <a:r>
              <a:rPr lang="en-US" b="1" i="1" dirty="0" smtClean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who</a:t>
            </a:r>
            <a:r>
              <a:rPr lang="en-US" b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b="1" i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what</a:t>
            </a:r>
            <a:r>
              <a:rPr lang="en-US" b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b="1" i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where</a:t>
            </a:r>
            <a:r>
              <a:rPr lang="en-US" b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b="1" i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when</a:t>
            </a:r>
            <a:r>
              <a:rPr lang="en-US" b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b="1" i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why</a:t>
            </a:r>
            <a:r>
              <a:rPr lang="en-US" b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or </a:t>
            </a:r>
            <a:r>
              <a:rPr lang="en-US" b="1" i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how</a:t>
            </a:r>
            <a:r>
              <a:rPr lang="en-US" b="1" dirty="0">
                <a:solidFill>
                  <a:srgbClr val="0064E2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rPr>
              <a:t> questions.</a:t>
            </a:r>
            <a:r>
              <a:rPr lang="en-US" b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</a:t>
            </a:r>
          </a:p>
        </p:txBody>
      </p:sp>
      <p:sp>
        <p:nvSpPr>
          <p:cNvPr id="44038" name="Footer Placeholder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Adelson-Goldstein, Howard, Ramirez   2017 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94212" name="Rectangle 7"/>
          <p:cNvSpPr>
            <a:spLocks noChangeArrowheads="1"/>
          </p:cNvSpPr>
          <p:nvPr/>
        </p:nvSpPr>
        <p:spPr bwMode="auto">
          <a:xfrm>
            <a:off x="599341" y="4469129"/>
            <a:ext cx="7591006" cy="100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1" indent="-342900">
              <a:lnSpc>
                <a:spcPct val="114000"/>
              </a:lnSpc>
              <a:spcBef>
                <a:spcPts val="2400"/>
              </a:spcBef>
              <a:buClr>
                <a:srgbClr val="086695"/>
              </a:buClr>
              <a:buSzPct val="90000"/>
              <a:buFont typeface="Wingdings" charset="0"/>
              <a:buChar char="q"/>
            </a:pPr>
            <a:r>
              <a:rPr lang="en-US" sz="2600" b="1" dirty="0">
                <a:solidFill>
                  <a:srgbClr val="004BA9"/>
                </a:solidFill>
                <a:cs typeface="Arial" charset="0"/>
                <a:sym typeface="Arial" charset="0"/>
              </a:rPr>
              <a:t>What is the most important detail                             in paragraph ____? </a:t>
            </a:r>
          </a:p>
        </p:txBody>
      </p:sp>
      <p:sp>
        <p:nvSpPr>
          <p:cNvPr id="94213" name="Rectangle 8"/>
          <p:cNvSpPr>
            <a:spLocks noChangeArrowheads="1"/>
          </p:cNvSpPr>
          <p:nvPr/>
        </p:nvSpPr>
        <p:spPr bwMode="auto">
          <a:xfrm>
            <a:off x="481863" y="3805742"/>
            <a:ext cx="3757035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263" lvl="1" indent="-4763">
              <a:lnSpc>
                <a:spcPct val="114000"/>
              </a:lnSpc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800" b="1" u="sng" dirty="0" smtClean="0">
                <a:cs typeface="Arial" charset="0"/>
                <a:sym typeface="Arial" charset="0"/>
              </a:rPr>
              <a:t>Scaffolding for ESL</a:t>
            </a:r>
            <a:endParaRPr lang="en-US" sz="2800" b="1" u="sng" dirty="0">
              <a:cs typeface="Arial" charset="0"/>
              <a:sym typeface="Arial" charset="0"/>
            </a:endParaRPr>
          </a:p>
        </p:txBody>
      </p:sp>
      <p:pic>
        <p:nvPicPr>
          <p:cNvPr id="10" name="Picture 9" descr="question mark with gol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29000"/>
          </a:blip>
          <a:stretch>
            <a:fillRect/>
          </a:stretch>
        </p:blipFill>
        <p:spPr>
          <a:xfrm>
            <a:off x="7594600" y="74061"/>
            <a:ext cx="1549400" cy="1604246"/>
          </a:xfrm>
          <a:prstGeom prst="rect">
            <a:avLst/>
          </a:prstGeom>
        </p:spPr>
      </p:pic>
      <p:pic>
        <p:nvPicPr>
          <p:cNvPr id="94215" name="Picture 10" descr="IMAG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20638" y="6534150"/>
            <a:ext cx="7318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25400"/>
            <a:ext cx="9144000" cy="6858000"/>
          </a:xfrm>
          <a:prstGeom prst="rect">
            <a:avLst/>
          </a:prstGeom>
          <a:noFill/>
          <a:ln w="101600">
            <a:solidFill>
              <a:srgbClr val="0064E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hape 170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9600" cy="768350"/>
          </a:xfrm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b="1" dirty="0">
                <a:solidFill>
                  <a:srgbClr val="004BA9"/>
                </a:solidFill>
                <a:latin typeface="Century Gothic" charset="0"/>
                <a:ea typeface="ＭＳ Ｐゴシック" charset="0"/>
                <a:cs typeface="ＭＳ Ｐゴシック" charset="0"/>
                <a:sym typeface="Arial" charset="0"/>
              </a:rPr>
              <a:t>VOCABULARY</a:t>
            </a:r>
            <a:endParaRPr lang="en-US" sz="2400" b="1" dirty="0">
              <a:solidFill>
                <a:srgbClr val="004BA9"/>
              </a:solidFill>
              <a:latin typeface="Century Gothic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96258" name="Shape 171"/>
          <p:cNvSpPr>
            <a:spLocks noGrp="1"/>
          </p:cNvSpPr>
          <p:nvPr>
            <p:ph idx="1"/>
          </p:nvPr>
        </p:nvSpPr>
        <p:spPr>
          <a:xfrm>
            <a:off x="274638" y="1136650"/>
            <a:ext cx="8640762" cy="1065213"/>
          </a:xfrm>
        </p:spPr>
        <p:txBody>
          <a:bodyPr lIns="91425" tIns="45700" rIns="91425" bIns="45700">
            <a:spAutoFit/>
          </a:bodyPr>
          <a:lstStyle/>
          <a:p>
            <a:pPr marL="68263" lvl="1" indent="-4763" eaLnBrk="1" hangingPunct="1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b="1" dirty="0">
                <a:solidFill>
                  <a:srgbClr val="0064E2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rPr>
              <a:t>What w</a:t>
            </a:r>
            <a:r>
              <a:rPr lang="en-US" b="1" dirty="0">
                <a:solidFill>
                  <a:srgbClr val="0064E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ords are key to understanding                     the main idea and key details?</a:t>
            </a:r>
          </a:p>
        </p:txBody>
      </p:sp>
      <p:sp>
        <p:nvSpPr>
          <p:cNvPr id="45062" name="Footer Placeholder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Adelson-Goldstein, Howard, Ramirez   2017 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96260" name="TextBox 7"/>
          <p:cNvSpPr txBox="1">
            <a:spLocks noChangeArrowheads="1"/>
          </p:cNvSpPr>
          <p:nvPr/>
        </p:nvSpPr>
        <p:spPr bwMode="auto">
          <a:xfrm>
            <a:off x="338138" y="3255963"/>
            <a:ext cx="8458200" cy="235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263" indent="-4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800" b="1" u="sng" dirty="0" smtClean="0">
                <a:cs typeface="Arial" charset="0"/>
                <a:sym typeface="Arial" charset="0"/>
              </a:rPr>
              <a:t>Scaffolding at different levels</a:t>
            </a:r>
            <a:endParaRPr lang="en-US" sz="2800" b="1" u="sng" dirty="0">
              <a:cs typeface="Arial" charset="0"/>
              <a:sym typeface="Arial" charset="0"/>
            </a:endParaRPr>
          </a:p>
          <a:p>
            <a:pPr eaLnBrk="1" hangingPunct="1">
              <a:lnSpc>
                <a:spcPct val="114000"/>
              </a:lnSpc>
              <a:spcBef>
                <a:spcPts val="525"/>
              </a:spcBef>
              <a:buClr>
                <a:srgbClr val="004BA9"/>
              </a:buClr>
              <a:buSzPct val="90000"/>
              <a:buFont typeface="Wingdings" charset="0"/>
              <a:buChar char="q"/>
            </a:pPr>
            <a:r>
              <a:rPr lang="en-US" sz="2600" b="1" dirty="0">
                <a:solidFill>
                  <a:srgbClr val="004BA9"/>
                </a:solidFill>
                <a:cs typeface="Arial" charset="0"/>
                <a:sym typeface="Arial" charset="0"/>
              </a:rPr>
              <a:t>What does ____ mean in the article?                                How do you  know?                           </a:t>
            </a:r>
          </a:p>
          <a:p>
            <a:pPr eaLnBrk="1" hangingPunct="1">
              <a:lnSpc>
                <a:spcPct val="114000"/>
              </a:lnSpc>
              <a:spcBef>
                <a:spcPts val="525"/>
              </a:spcBef>
              <a:buClr>
                <a:srgbClr val="004BA9"/>
              </a:buClr>
              <a:buSzPct val="90000"/>
              <a:buFont typeface="Wingdings" charset="0"/>
              <a:buChar char="q"/>
            </a:pPr>
            <a:r>
              <a:rPr lang="en-US" sz="2600" b="1" dirty="0" smtClean="0">
                <a:solidFill>
                  <a:srgbClr val="004BA9"/>
                </a:solidFill>
                <a:cs typeface="Arial" charset="0"/>
                <a:sym typeface="Arial" charset="0"/>
              </a:rPr>
              <a:t>What </a:t>
            </a:r>
            <a:r>
              <a:rPr lang="en-US" sz="2600" b="1" dirty="0">
                <a:solidFill>
                  <a:srgbClr val="004BA9"/>
                </a:solidFill>
                <a:cs typeface="Arial" charset="0"/>
                <a:sym typeface="Arial" charset="0"/>
              </a:rPr>
              <a:t>context clues tell you what ______means?</a:t>
            </a:r>
          </a:p>
          <a:p>
            <a:pPr eaLnBrk="1" hangingPunct="1"/>
            <a:endParaRPr lang="en-US" sz="1800" dirty="0">
              <a:cs typeface="Arial" charset="0"/>
            </a:endParaRPr>
          </a:p>
        </p:txBody>
      </p:sp>
      <p:sp>
        <p:nvSpPr>
          <p:cNvPr id="96261" name="TextBox 8"/>
          <p:cNvSpPr txBox="1">
            <a:spLocks noChangeArrowheads="1"/>
          </p:cNvSpPr>
          <p:nvPr/>
        </p:nvSpPr>
        <p:spPr bwMode="auto">
          <a:xfrm>
            <a:off x="457199" y="2290763"/>
            <a:ext cx="6408295" cy="800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 eaLnBrk="1" hangingPunct="1"/>
            <a:r>
              <a:rPr lang="en-US" sz="2300" b="1" dirty="0">
                <a:cs typeface="Arial" charset="0"/>
                <a:sym typeface="Arial" charset="0"/>
              </a:rPr>
              <a:t>Focus on academic words, word families, and words that are abstract.</a:t>
            </a:r>
            <a:endParaRPr lang="en-US" sz="2300" dirty="0"/>
          </a:p>
        </p:txBody>
      </p:sp>
      <p:pic>
        <p:nvPicPr>
          <p:cNvPr id="10" name="Picture 9" descr="question mark with gol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29000"/>
          </a:blip>
          <a:stretch>
            <a:fillRect/>
          </a:stretch>
        </p:blipFill>
        <p:spPr>
          <a:xfrm>
            <a:off x="7594600" y="74061"/>
            <a:ext cx="1549400" cy="1604246"/>
          </a:xfrm>
          <a:prstGeom prst="rect">
            <a:avLst/>
          </a:prstGeom>
        </p:spPr>
      </p:pic>
      <p:pic>
        <p:nvPicPr>
          <p:cNvPr id="96263" name="Picture 10" descr="IMAG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12700" y="6602413"/>
            <a:ext cx="7318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 cmpd="sng">
            <a:solidFill>
              <a:srgbClr val="0064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hape 170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9600" cy="768350"/>
          </a:xfrm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rgbClr val="004BA9"/>
                </a:solidFill>
                <a:latin typeface="Century Gothic" charset="0"/>
                <a:ea typeface="ＭＳ Ｐゴシック" charset="0"/>
                <a:cs typeface="ＭＳ Ｐゴシック" charset="0"/>
                <a:sym typeface="Arial" charset="0"/>
              </a:rPr>
              <a:t>INFERENCE</a:t>
            </a:r>
            <a:endParaRPr lang="en-US" sz="2400" b="1" dirty="0">
              <a:solidFill>
                <a:srgbClr val="004BA9"/>
              </a:solidFill>
              <a:latin typeface="Century Gothic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96258" name="Shape 171"/>
          <p:cNvSpPr>
            <a:spLocks noGrp="1"/>
          </p:cNvSpPr>
          <p:nvPr>
            <p:ph idx="1"/>
          </p:nvPr>
        </p:nvSpPr>
        <p:spPr>
          <a:xfrm>
            <a:off x="274638" y="1136650"/>
            <a:ext cx="8640762" cy="552740"/>
          </a:xfrm>
        </p:spPr>
        <p:txBody>
          <a:bodyPr lIns="91425" tIns="45700" rIns="91425" bIns="45700">
            <a:spAutoFit/>
          </a:bodyPr>
          <a:lstStyle/>
          <a:p>
            <a:pPr marL="68263" lvl="1" indent="-4763" eaLnBrk="1" hangingPunct="1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5062" name="Footer Placeholder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Adelson-Goldstein, Howard, Ramirez   2017 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96260" name="TextBox 7"/>
          <p:cNvSpPr txBox="1">
            <a:spLocks noChangeArrowheads="1"/>
          </p:cNvSpPr>
          <p:nvPr/>
        </p:nvSpPr>
        <p:spPr bwMode="auto">
          <a:xfrm>
            <a:off x="457200" y="3621675"/>
            <a:ext cx="8458200" cy="190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263" indent="-4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800" b="1" u="sng" dirty="0" smtClean="0">
                <a:solidFill>
                  <a:srgbClr val="3177A5"/>
                </a:solidFill>
                <a:cs typeface="Arial" charset="0"/>
                <a:sym typeface="Arial" charset="0"/>
              </a:rPr>
              <a:t>Scaffolding at different levels</a:t>
            </a:r>
            <a:endParaRPr lang="en-US" sz="2800" b="1" u="sng" dirty="0">
              <a:solidFill>
                <a:srgbClr val="3177A5"/>
              </a:solidFill>
              <a:cs typeface="Arial" charset="0"/>
              <a:sym typeface="Arial" charset="0"/>
            </a:endParaRPr>
          </a:p>
          <a:p>
            <a:pPr eaLnBrk="1" hangingPunct="1">
              <a:lnSpc>
                <a:spcPct val="114000"/>
              </a:lnSpc>
              <a:spcBef>
                <a:spcPts val="525"/>
              </a:spcBef>
              <a:buClr>
                <a:srgbClr val="004BA9"/>
              </a:buClr>
              <a:buSzPct val="90000"/>
              <a:buFont typeface="Wingdings" charset="0"/>
              <a:buChar char="q"/>
            </a:pPr>
            <a:r>
              <a:rPr lang="en-US" sz="2600" b="1" dirty="0" smtClean="0">
                <a:solidFill>
                  <a:srgbClr val="3177A5"/>
                </a:solidFill>
                <a:cs typeface="Arial" charset="0"/>
                <a:sym typeface="Arial" charset="0"/>
              </a:rPr>
              <a:t>What happens next? How do you know? </a:t>
            </a:r>
            <a:endParaRPr lang="en-US" sz="2600" b="1" dirty="0">
              <a:solidFill>
                <a:srgbClr val="3177A5"/>
              </a:solidFill>
              <a:cs typeface="Arial" charset="0"/>
              <a:sym typeface="Arial" charset="0"/>
            </a:endParaRPr>
          </a:p>
          <a:p>
            <a:pPr eaLnBrk="1" hangingPunct="1">
              <a:lnSpc>
                <a:spcPct val="114000"/>
              </a:lnSpc>
              <a:spcBef>
                <a:spcPts val="525"/>
              </a:spcBef>
              <a:buClr>
                <a:srgbClr val="004BA9"/>
              </a:buClr>
              <a:buSzPct val="90000"/>
              <a:buFont typeface="Wingdings" charset="0"/>
              <a:buChar char="q"/>
            </a:pPr>
            <a:r>
              <a:rPr lang="en-US" sz="2600" b="1" dirty="0" smtClean="0">
                <a:solidFill>
                  <a:srgbClr val="3177A5"/>
                </a:solidFill>
                <a:cs typeface="Arial" charset="0"/>
                <a:sym typeface="Arial" charset="0"/>
              </a:rPr>
              <a:t>Based on what you read, what might happen if</a:t>
            </a:r>
            <a:r>
              <a:rPr lang="mr-IN" sz="2600" b="1" dirty="0" smtClean="0">
                <a:solidFill>
                  <a:srgbClr val="3177A5"/>
                </a:solidFill>
                <a:cs typeface="Arial" charset="0"/>
                <a:sym typeface="Arial" charset="0"/>
              </a:rPr>
              <a:t>…</a:t>
            </a:r>
            <a:r>
              <a:rPr lang="en-US" sz="2600" b="1" dirty="0" smtClean="0">
                <a:solidFill>
                  <a:srgbClr val="3177A5"/>
                </a:solidFill>
                <a:cs typeface="Arial" charset="0"/>
                <a:sym typeface="Arial" charset="0"/>
              </a:rPr>
              <a:t>.</a:t>
            </a:r>
            <a:endParaRPr lang="en-US" sz="2600" b="1" dirty="0">
              <a:solidFill>
                <a:srgbClr val="3177A5"/>
              </a:solidFill>
              <a:cs typeface="Arial" charset="0"/>
              <a:sym typeface="Arial" charset="0"/>
            </a:endParaRPr>
          </a:p>
          <a:p>
            <a:pPr eaLnBrk="1" hangingPunct="1"/>
            <a:endParaRPr lang="en-US" sz="18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0" name="Picture 9" descr="question mark with gol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29000"/>
          </a:blip>
          <a:stretch>
            <a:fillRect/>
          </a:stretch>
        </p:blipFill>
        <p:spPr>
          <a:xfrm>
            <a:off x="7594600" y="74061"/>
            <a:ext cx="1549400" cy="1604246"/>
          </a:xfrm>
          <a:prstGeom prst="rect">
            <a:avLst/>
          </a:prstGeom>
        </p:spPr>
      </p:pic>
      <p:pic>
        <p:nvPicPr>
          <p:cNvPr id="96263" name="Picture 10" descr="IMAG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12700" y="6602413"/>
            <a:ext cx="7318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 cmpd="sng">
            <a:solidFill>
              <a:srgbClr val="0064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Shape 171"/>
          <p:cNvSpPr txBox="1">
            <a:spLocks/>
          </p:cNvSpPr>
          <p:nvPr/>
        </p:nvSpPr>
        <p:spPr bwMode="auto">
          <a:xfrm>
            <a:off x="274638" y="1136650"/>
            <a:ext cx="8640762" cy="115168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lvl="1" indent="-4763" eaLnBrk="1" hangingPunct="1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b="1" dirty="0" smtClean="0">
                <a:solidFill>
                  <a:srgbClr val="0064E2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rPr>
              <a:t>What can readers conclude or guess, based on</a:t>
            </a:r>
          </a:p>
          <a:p>
            <a:pPr marL="68263" lvl="1" indent="-4763" eaLnBrk="1" hangingPunct="1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b="1" u="sng" dirty="0" smtClean="0">
                <a:solidFill>
                  <a:srgbClr val="0064E2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rPr>
              <a:t>evidence from the text </a:t>
            </a:r>
            <a:r>
              <a:rPr lang="en-US" b="1" dirty="0" smtClean="0">
                <a:solidFill>
                  <a:srgbClr val="0064E2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rPr>
              <a:t>and their prior knowledge?</a:t>
            </a:r>
            <a:endParaRPr lang="en-US" b="1" dirty="0">
              <a:solidFill>
                <a:srgbClr val="0064E2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" y="2510941"/>
            <a:ext cx="8536782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What’s behind it</a:t>
            </a:r>
            <a:r>
              <a:rPr lang="mr-IN" sz="2800" b="1" i="1" dirty="0" smtClean="0"/>
              <a:t>…</a:t>
            </a:r>
            <a:r>
              <a:rPr lang="en-US" sz="2800" b="1" i="1" dirty="0" smtClean="0"/>
              <a:t>?   What if</a:t>
            </a:r>
            <a:r>
              <a:rPr lang="mr-IN" sz="2800" b="1" i="1" dirty="0" smtClean="0"/>
              <a:t>…</a:t>
            </a:r>
            <a:r>
              <a:rPr lang="en-US" sz="2800" b="1" i="1" dirty="0" smtClean="0"/>
              <a:t>?   What’s next</a:t>
            </a:r>
            <a:r>
              <a:rPr lang="mr-IN" sz="2800" b="1" i="1" dirty="0" smtClean="0"/>
              <a:t>…</a:t>
            </a:r>
            <a:r>
              <a:rPr lang="en-US" sz="2800" b="1" i="1" dirty="0" smtClean="0"/>
              <a:t>? 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0745171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614597" y="-143642"/>
            <a:ext cx="8229600" cy="1143001"/>
          </a:xfrm>
        </p:spPr>
        <p:txBody>
          <a:bodyPr/>
          <a:lstStyle/>
          <a:p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Practice 1: Demonstration Text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5313B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"/>
          <a:stretch/>
        </p:blipFill>
        <p:spPr>
          <a:xfrm>
            <a:off x="2671639" y="750993"/>
            <a:ext cx="4583601" cy="56053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7719934" y="584616"/>
            <a:ext cx="1124263" cy="10493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p.3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400" y="2641600"/>
            <a:ext cx="6164263" cy="3052763"/>
          </a:xfrm>
        </p:spPr>
        <p:txBody>
          <a:bodyPr/>
          <a:lstStyle/>
          <a:p>
            <a:pPr marL="457200" lvl="1" indent="0">
              <a:buFont typeface="Arial" charset="0"/>
              <a:buChar char="•"/>
              <a:tabLst>
                <a:tab pos="1778000" algn="l"/>
              </a:tabLst>
            </a:pPr>
            <a:r>
              <a:rPr lang="en-US" sz="4100" b="1" dirty="0">
                <a:solidFill>
                  <a:srgbClr val="732BEA"/>
                </a:solidFill>
                <a:latin typeface="Calibri" charset="0"/>
                <a:ea typeface="ＭＳ Ｐゴシック" charset="0"/>
              </a:rPr>
              <a:t> General Understanding</a:t>
            </a:r>
          </a:p>
          <a:p>
            <a:pPr marL="457200" lvl="1" indent="0">
              <a:buFont typeface="Arial" charset="0"/>
              <a:buChar char="•"/>
              <a:tabLst>
                <a:tab pos="1778000" algn="l"/>
              </a:tabLst>
            </a:pPr>
            <a:r>
              <a:rPr lang="en-US" sz="4100" b="1" dirty="0">
                <a:solidFill>
                  <a:srgbClr val="370C7E"/>
                </a:solidFill>
                <a:latin typeface="Calibri" charset="0"/>
                <a:ea typeface="ＭＳ Ｐゴシック" charset="0"/>
              </a:rPr>
              <a:t> Key Details</a:t>
            </a:r>
          </a:p>
          <a:p>
            <a:pPr marL="457200" lvl="1" indent="0">
              <a:buFont typeface="Arial" charset="0"/>
              <a:buChar char="•"/>
              <a:tabLst>
                <a:tab pos="1778000" algn="l"/>
              </a:tabLst>
            </a:pPr>
            <a:r>
              <a:rPr lang="en-US" sz="4100" b="1" dirty="0">
                <a:solidFill>
                  <a:srgbClr val="732BEA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4100" b="1" dirty="0" smtClean="0">
                <a:solidFill>
                  <a:srgbClr val="732BEA"/>
                </a:solidFill>
                <a:latin typeface="Calibri" charset="0"/>
                <a:ea typeface="ＭＳ Ｐゴシック" charset="0"/>
              </a:rPr>
              <a:t>Vocabulary</a:t>
            </a:r>
          </a:p>
          <a:p>
            <a:pPr marL="457200" lvl="1" indent="0">
              <a:buFont typeface="Arial" charset="0"/>
              <a:buChar char="•"/>
              <a:tabLst>
                <a:tab pos="1778000" algn="l"/>
              </a:tabLst>
            </a:pPr>
            <a:r>
              <a:rPr lang="en-US" sz="4100" b="1" dirty="0">
                <a:solidFill>
                  <a:srgbClr val="370C7E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4100" b="1" dirty="0" smtClean="0">
                <a:solidFill>
                  <a:srgbClr val="370C7E"/>
                </a:solidFill>
                <a:latin typeface="Calibri" charset="0"/>
                <a:ea typeface="ＭＳ Ｐゴシック" charset="0"/>
              </a:rPr>
              <a:t>Inference</a:t>
            </a:r>
            <a:endParaRPr lang="en-US" sz="4100" b="1" dirty="0">
              <a:solidFill>
                <a:srgbClr val="370C7E"/>
              </a:solidFill>
              <a:latin typeface="Calibri" charset="0"/>
              <a:ea typeface="ＭＳ Ｐゴシック" charset="0"/>
            </a:endParaRPr>
          </a:p>
          <a:p>
            <a:pPr marL="457200" lvl="1" indent="0">
              <a:buFont typeface="Arial" charset="0"/>
              <a:buChar char="•"/>
              <a:tabLst>
                <a:tab pos="1778000" algn="l"/>
              </a:tabLst>
            </a:pPr>
            <a:endParaRPr lang="en-US" sz="4100" b="1" dirty="0">
              <a:solidFill>
                <a:srgbClr val="732BEA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Adelson-Goldstein, Howard, Ramirez   2017 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02403" name="Picture 11" descr="Depositphotos_52805763_x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417638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854200" y="1676400"/>
            <a:ext cx="6832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4100" b="1" dirty="0">
                <a:solidFill>
                  <a:srgbClr val="BC300A"/>
                </a:solidFill>
                <a:latin typeface="Calibri" charset="0"/>
              </a:rPr>
              <a:t>What type of question is it?</a:t>
            </a:r>
            <a:endParaRPr lang="en-US" sz="4100" b="1" dirty="0">
              <a:solidFill>
                <a:srgbClr val="370C7E"/>
              </a:solidFill>
              <a:latin typeface="Calibri" charset="0"/>
            </a:endParaRPr>
          </a:p>
        </p:txBody>
      </p:sp>
      <p:sp>
        <p:nvSpPr>
          <p:cNvPr id="102405" name="Title 1"/>
          <p:cNvSpPr txBox="1">
            <a:spLocks/>
          </p:cNvSpPr>
          <p:nvPr/>
        </p:nvSpPr>
        <p:spPr bwMode="auto">
          <a:xfrm>
            <a:off x="1041400" y="0"/>
            <a:ext cx="6743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732BEA"/>
                </a:solidFill>
                <a:latin typeface="Calibri" charset="0"/>
              </a:rPr>
              <a:t>A. Identifying Question Types</a:t>
            </a:r>
          </a:p>
        </p:txBody>
      </p:sp>
      <p:pic>
        <p:nvPicPr>
          <p:cNvPr id="102406" name="Picture 12" descr="IMAG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50800" y="6477000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5313B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1314450" y="89435"/>
            <a:ext cx="63579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000" b="1" dirty="0" smtClean="0">
                <a:solidFill>
                  <a:schemeClr val="accent5"/>
                </a:solidFill>
              </a:rPr>
              <a:t>Introductions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70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43250" y="637955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288802" y="2306689"/>
            <a:ext cx="3301093" cy="1689278"/>
          </a:xfrm>
          <a:prstGeom prst="wedgeEllipseCallout">
            <a:avLst>
              <a:gd name="adj1" fmla="val -45895"/>
              <a:gd name="adj2" fmla="val 64773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Very familiar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716401" y="2806249"/>
            <a:ext cx="3301093" cy="1589096"/>
          </a:xfrm>
          <a:prstGeom prst="wedgeEllipseCallout">
            <a:avLst>
              <a:gd name="adj1" fmla="val 72159"/>
              <a:gd name="adj2" fmla="val 545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Familiar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24504" y="4469037"/>
            <a:ext cx="3873953" cy="1601165"/>
          </a:xfrm>
          <a:prstGeom prst="wedgeEllipseCallout">
            <a:avLst>
              <a:gd name="adj1" fmla="val 4720"/>
              <a:gd name="adj2" fmla="val 897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Somewhat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Familiar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997906" y="4648431"/>
            <a:ext cx="3873953" cy="1605104"/>
          </a:xfrm>
          <a:prstGeom prst="wedgeEllipseCallout">
            <a:avLst>
              <a:gd name="adj1" fmla="val 33944"/>
              <a:gd name="adj2" fmla="val 6704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CCR what?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 descr="CCRstandards-MP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289">
            <a:off x="7026266" y="279415"/>
            <a:ext cx="1675287" cy="214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4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922" y="3173722"/>
            <a:ext cx="7881445" cy="6126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39190" y="6446291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</a:rPr>
              <a:t>Adelson-Goldstein, Howard, Ramirez   2017 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4990" y="23430"/>
            <a:ext cx="9144000" cy="6858000"/>
          </a:xfrm>
          <a:prstGeom prst="rect">
            <a:avLst/>
          </a:prstGeom>
          <a:noFill/>
          <a:ln w="101600">
            <a:solidFill>
              <a:srgbClr val="5313B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4451" name="Title 1"/>
          <p:cNvSpPr txBox="1">
            <a:spLocks/>
          </p:cNvSpPr>
          <p:nvPr/>
        </p:nvSpPr>
        <p:spPr bwMode="auto">
          <a:xfrm>
            <a:off x="-378372" y="-41113"/>
            <a:ext cx="6743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732BEA"/>
                </a:solidFill>
                <a:latin typeface="Calibri" charset="0"/>
              </a:rPr>
              <a:t>A. Identifying Question Types</a:t>
            </a:r>
          </a:p>
        </p:txBody>
      </p:sp>
      <p:sp>
        <p:nvSpPr>
          <p:cNvPr id="104453" name="Rectangle 11"/>
          <p:cNvSpPr>
            <a:spLocks noChangeArrowheads="1"/>
          </p:cNvSpPr>
          <p:nvPr/>
        </p:nvSpPr>
        <p:spPr bwMode="auto">
          <a:xfrm>
            <a:off x="490221" y="809813"/>
            <a:ext cx="8163558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indent="-228600"/>
            <a:r>
              <a:rPr lang="en-US" sz="2800" b="1" dirty="0"/>
              <a:t>• Review each question. </a:t>
            </a:r>
          </a:p>
          <a:p>
            <a:pPr marL="228600" indent="-228600"/>
            <a:r>
              <a:rPr lang="en-US" sz="2800" b="1" dirty="0"/>
              <a:t>• What type is it</a:t>
            </a:r>
            <a:r>
              <a:rPr lang="en-US" sz="2800" b="1" dirty="0" smtClean="0"/>
              <a:t>?</a:t>
            </a:r>
          </a:p>
          <a:p>
            <a:pPr marL="228600" indent="-228600"/>
            <a:endParaRPr lang="en-US" sz="1200" b="1" dirty="0"/>
          </a:p>
          <a:p>
            <a:pPr lvl="1">
              <a:spcAft>
                <a:spcPts val="600"/>
              </a:spcAft>
            </a:pPr>
            <a:r>
              <a:rPr lang="en-US" sz="2800" b="1" dirty="0">
                <a:solidFill>
                  <a:srgbClr val="7030A0"/>
                </a:solidFill>
              </a:rPr>
              <a:t>General </a:t>
            </a:r>
            <a:r>
              <a:rPr lang="en-US" sz="2800" b="1" dirty="0" smtClean="0">
                <a:solidFill>
                  <a:srgbClr val="7030A0"/>
                </a:solidFill>
              </a:rPr>
              <a:t>Understanding (G)   	Vocabulary (V)</a:t>
            </a:r>
            <a:endParaRPr lang="en-US" sz="2800" b="1" dirty="0">
              <a:solidFill>
                <a:srgbClr val="7030A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800" b="1" dirty="0">
                <a:solidFill>
                  <a:srgbClr val="7030A0"/>
                </a:solidFill>
              </a:rPr>
              <a:t>Key </a:t>
            </a:r>
            <a:r>
              <a:rPr lang="en-US" sz="2800" b="1" dirty="0" smtClean="0">
                <a:solidFill>
                  <a:srgbClr val="7030A0"/>
                </a:solidFill>
              </a:rPr>
              <a:t>Details (K)						Inference (I)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104454" name="Picture 12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35810" y="6521970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75" y="129538"/>
            <a:ext cx="1746033" cy="15296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2651" y="3883517"/>
            <a:ext cx="7868717" cy="669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2333" y="4697879"/>
            <a:ext cx="7868717" cy="5205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2625" y="5351895"/>
            <a:ext cx="7868717" cy="497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2332" y="5914447"/>
            <a:ext cx="7909036" cy="497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2333" y="3243737"/>
            <a:ext cx="7979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What is a prosthetic hand?</a:t>
            </a:r>
          </a:p>
          <a:p>
            <a:endParaRPr lang="en-US" sz="1200" b="1" dirty="0" smtClean="0"/>
          </a:p>
          <a:p>
            <a:r>
              <a:rPr lang="en-US" sz="2400" b="1" dirty="0" smtClean="0">
                <a:solidFill>
                  <a:srgbClr val="2C123F"/>
                </a:solidFill>
              </a:rPr>
              <a:t>2.  Why do some children need prosthetic hands? </a:t>
            </a:r>
          </a:p>
          <a:p>
            <a:r>
              <a:rPr lang="en-US" sz="2400" b="1" dirty="0" smtClean="0">
                <a:solidFill>
                  <a:srgbClr val="2C123F"/>
                </a:solidFill>
              </a:rPr>
              <a:t>     Underline two reasons in the article.</a:t>
            </a:r>
          </a:p>
          <a:p>
            <a:endParaRPr lang="en-US" sz="1200" b="1" dirty="0" smtClean="0"/>
          </a:p>
          <a:p>
            <a:pPr marL="342900" indent="-342900">
              <a:buAutoNum type="arabicPeriod" startAt="3"/>
            </a:pPr>
            <a:r>
              <a:rPr lang="en-US" sz="2400" b="1" dirty="0" smtClean="0"/>
              <a:t> What can 3-D printers make?</a:t>
            </a:r>
          </a:p>
          <a:p>
            <a:pPr marL="342900" indent="-342900">
              <a:buAutoNum type="arabicPeriod" startAt="3"/>
            </a:pP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AutoNum type="arabicPeriod" startAt="3"/>
            </a:pPr>
            <a:r>
              <a:rPr lang="en-US" sz="2400" b="1" dirty="0" smtClean="0">
                <a:solidFill>
                  <a:srgbClr val="2C123F"/>
                </a:solidFill>
              </a:rPr>
              <a:t> Why did Griffin feel different?</a:t>
            </a:r>
          </a:p>
          <a:p>
            <a:pPr marL="342900" indent="-342900">
              <a:buAutoNum type="arabicPeriod" startAt="3"/>
            </a:pPr>
            <a:endParaRPr lang="en-US" sz="1200" b="1" dirty="0" smtClean="0"/>
          </a:p>
          <a:p>
            <a:pPr marL="342900" indent="-342900">
              <a:buAutoNum type="arabicPeriod" startAt="3"/>
            </a:pPr>
            <a:r>
              <a:rPr lang="en-US" sz="2400" b="1" dirty="0" smtClean="0"/>
              <a:t> What does the reporter want you to understand?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2400300" y="0"/>
            <a:ext cx="51054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B. </a:t>
            </a:r>
            <a:r>
              <a:rPr lang="en-US" sz="3900" b="1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Analyzing Questions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z="1900" b="1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endParaRPr lang="en-US" sz="2400" b="1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Adelson-Goldstein, Howard, Ramirez   2017 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92167" name="Rectangle 5"/>
          <p:cNvSpPr>
            <a:spLocks noChangeArrowheads="1"/>
          </p:cNvSpPr>
          <p:nvPr/>
        </p:nvSpPr>
        <p:spPr bwMode="auto">
          <a:xfrm>
            <a:off x="1308100" y="3454400"/>
            <a:ext cx="78359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rgbClr val="BC300A"/>
                </a:solidFill>
              </a:rPr>
              <a:t>TDQ</a:t>
            </a:r>
            <a:r>
              <a:rPr lang="en-US" sz="3300" b="1" dirty="0">
                <a:solidFill>
                  <a:schemeClr val="accent1"/>
                </a:solidFill>
              </a:rPr>
              <a:t>   </a:t>
            </a:r>
            <a:r>
              <a:rPr lang="en-US" sz="3300" b="1" dirty="0">
                <a:solidFill>
                  <a:srgbClr val="003271"/>
                </a:solidFill>
              </a:rPr>
              <a:t>= </a:t>
            </a:r>
            <a:r>
              <a:rPr lang="en-US" sz="3300" b="1" dirty="0">
                <a:solidFill>
                  <a:srgbClr val="004BA9"/>
                </a:solidFill>
              </a:rPr>
              <a:t>Text Dependent Question</a:t>
            </a:r>
          </a:p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rgbClr val="BC300A"/>
                </a:solidFill>
              </a:rPr>
              <a:t>NTDQ</a:t>
            </a:r>
            <a:r>
              <a:rPr lang="en-US" sz="3300" b="1" dirty="0">
                <a:solidFill>
                  <a:schemeClr val="accent1"/>
                </a:solidFill>
              </a:rPr>
              <a:t> </a:t>
            </a:r>
            <a:r>
              <a:rPr lang="en-US" sz="3300" b="1" dirty="0">
                <a:solidFill>
                  <a:srgbClr val="003271"/>
                </a:solidFill>
              </a:rPr>
              <a:t>= Not Text Dependent Question</a:t>
            </a:r>
          </a:p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rgbClr val="BC300A"/>
                </a:solidFill>
              </a:rPr>
              <a:t>    ?    </a:t>
            </a:r>
            <a:r>
              <a:rPr lang="en-US" sz="3300" b="1" dirty="0">
                <a:solidFill>
                  <a:schemeClr val="accent1"/>
                </a:solidFill>
              </a:rPr>
              <a:t> </a:t>
            </a:r>
            <a:r>
              <a:rPr lang="en-US" sz="3300" b="1" dirty="0">
                <a:solidFill>
                  <a:srgbClr val="003271"/>
                </a:solidFill>
              </a:rPr>
              <a:t>= </a:t>
            </a:r>
            <a:r>
              <a:rPr lang="en-US" sz="3300" b="1" dirty="0">
                <a:solidFill>
                  <a:srgbClr val="00698D"/>
                </a:solidFill>
              </a:rPr>
              <a:t>Not sure </a:t>
            </a:r>
          </a:p>
        </p:txBody>
      </p:sp>
      <p:pic>
        <p:nvPicPr>
          <p:cNvPr id="106501" name="Picture 9" descr="Depositphotos_52805763_x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108200" y="1930400"/>
            <a:ext cx="6934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>
              <a:spcBef>
                <a:spcPct val="20000"/>
              </a:spcBef>
              <a:buFont typeface="Arial" charset="0"/>
              <a:buNone/>
            </a:pPr>
            <a:r>
              <a:rPr lang="en-US" sz="4000" b="1" dirty="0">
                <a:solidFill>
                  <a:srgbClr val="BC300A"/>
                </a:solidFill>
                <a:latin typeface="Calibri" charset="0"/>
              </a:rPr>
              <a:t>Is it a text dependent question?</a:t>
            </a:r>
            <a:endParaRPr lang="en-US" sz="4000" b="1" dirty="0">
              <a:solidFill>
                <a:srgbClr val="370C7E"/>
              </a:solidFill>
              <a:latin typeface="Calibri" charset="0"/>
            </a:endParaRPr>
          </a:p>
        </p:txBody>
      </p:sp>
      <p:pic>
        <p:nvPicPr>
          <p:cNvPr id="106503" name="Picture 12" descr="IMAG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50800" y="6484938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63485" y="6496744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Adelson-Goldstein, Howard, Ramirez   2017 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08546" name="Rectangle 5"/>
          <p:cNvSpPr>
            <a:spLocks noChangeArrowheads="1"/>
          </p:cNvSpPr>
          <p:nvPr/>
        </p:nvSpPr>
        <p:spPr bwMode="auto">
          <a:xfrm>
            <a:off x="778577" y="838200"/>
            <a:ext cx="510540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/>
            <a:r>
              <a:rPr lang="en-US" sz="2400" b="1" dirty="0"/>
              <a:t>• Review each question. </a:t>
            </a:r>
          </a:p>
          <a:p>
            <a:pPr marL="228600" indent="-228600"/>
            <a:r>
              <a:rPr lang="en-US" sz="2400" b="1" dirty="0"/>
              <a:t>• </a:t>
            </a:r>
            <a:r>
              <a:rPr lang="en-US" sz="2400" b="1" dirty="0" smtClean="0"/>
              <a:t>Mark each question.</a:t>
            </a:r>
          </a:p>
          <a:p>
            <a:pPr marL="228600" indent="-228600"/>
            <a:endParaRPr lang="en-US" sz="1100" b="1" dirty="0"/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BC300A"/>
                </a:solidFill>
              </a:rPr>
              <a:t>TDQ</a:t>
            </a:r>
            <a:r>
              <a:rPr lang="en-US" sz="2400" b="1" dirty="0" smtClean="0">
                <a:solidFill>
                  <a:schemeClr val="accent1"/>
                </a:solidFill>
              </a:rPr>
              <a:t>     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4BA9"/>
                </a:solidFill>
              </a:rPr>
              <a:t>Text Dependent      </a:t>
            </a:r>
          </a:p>
          <a:p>
            <a:pPr lvl="1">
              <a:spcAft>
                <a:spcPts val="600"/>
              </a:spcAft>
            </a:pPr>
            <a:r>
              <a:rPr lang="en-US" sz="2400" b="1" dirty="0">
                <a:solidFill>
                  <a:srgbClr val="BC300A"/>
                </a:solidFill>
              </a:rPr>
              <a:t>NTDQ</a:t>
            </a:r>
            <a:r>
              <a:rPr lang="en-US" sz="2400" b="1" dirty="0">
                <a:solidFill>
                  <a:srgbClr val="732BEA"/>
                </a:solidFill>
              </a:rPr>
              <a:t> </a:t>
            </a:r>
            <a:r>
              <a:rPr lang="en-US" sz="2400" dirty="0">
                <a:solidFill>
                  <a:srgbClr val="732BEA"/>
                </a:solidFill>
              </a:rPr>
              <a:t>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732BEA"/>
                </a:solidFill>
              </a:rPr>
              <a:t> </a:t>
            </a:r>
            <a:r>
              <a:rPr lang="en-US" sz="2400" b="1" dirty="0">
                <a:solidFill>
                  <a:srgbClr val="1C6574"/>
                </a:solidFill>
              </a:rPr>
              <a:t>Not Text Dependent</a:t>
            </a:r>
          </a:p>
          <a:p>
            <a:pPr lvl="1">
              <a:spcAft>
                <a:spcPts val="600"/>
              </a:spcAft>
            </a:pPr>
            <a:r>
              <a:rPr lang="en-US" sz="2400" b="1" dirty="0">
                <a:solidFill>
                  <a:srgbClr val="BC300A"/>
                </a:solidFill>
              </a:rPr>
              <a:t>       ?</a:t>
            </a:r>
            <a:r>
              <a:rPr lang="en-US" sz="2400" b="1" dirty="0">
                <a:solidFill>
                  <a:srgbClr val="732BEA"/>
                </a:solidFill>
              </a:rPr>
              <a:t> </a:t>
            </a:r>
            <a:r>
              <a:rPr lang="en-US" sz="2400" dirty="0"/>
              <a:t>  =</a:t>
            </a:r>
            <a:r>
              <a:rPr lang="en-US" sz="2400" dirty="0">
                <a:solidFill>
                  <a:srgbClr val="370C7E"/>
                </a:solidFill>
              </a:rPr>
              <a:t> </a:t>
            </a:r>
            <a:r>
              <a:rPr lang="en-US" sz="2400" b="1" dirty="0">
                <a:solidFill>
                  <a:srgbClr val="3177A5"/>
                </a:solidFill>
              </a:rPr>
              <a:t>Not Sure</a:t>
            </a:r>
            <a:endParaRPr lang="en-US" sz="2400" b="1" u="sng" dirty="0">
              <a:solidFill>
                <a:srgbClr val="3177A5"/>
              </a:solidFill>
            </a:endParaRPr>
          </a:p>
        </p:txBody>
      </p:sp>
      <p:sp>
        <p:nvSpPr>
          <p:cNvPr id="108549" name="Title 1"/>
          <p:cNvSpPr>
            <a:spLocks noGrp="1"/>
          </p:cNvSpPr>
          <p:nvPr>
            <p:ph type="title"/>
          </p:nvPr>
        </p:nvSpPr>
        <p:spPr>
          <a:xfrm>
            <a:off x="197945" y="-57150"/>
            <a:ext cx="51054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B. </a:t>
            </a:r>
            <a:r>
              <a:rPr lang="en-US" sz="3900" b="1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Analyzing Questions</a:t>
            </a:r>
          </a:p>
        </p:txBody>
      </p:sp>
      <p:pic>
        <p:nvPicPr>
          <p:cNvPr id="108550" name="Picture 12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23065" y="6490359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75381" y="41176"/>
            <a:ext cx="9144000" cy="6858000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86" y="99257"/>
            <a:ext cx="1746033" cy="15296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7220" y="3216628"/>
            <a:ext cx="7852952" cy="507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6927" y="3834776"/>
            <a:ext cx="7833245" cy="669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7221" y="4597499"/>
            <a:ext cx="7852952" cy="4948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7220" y="5200227"/>
            <a:ext cx="7888424" cy="443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6927" y="5751206"/>
            <a:ext cx="7833245" cy="512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7220" y="3208284"/>
            <a:ext cx="76787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What is a prosthetic hand?</a:t>
            </a:r>
          </a:p>
          <a:p>
            <a:endParaRPr lang="en-US" sz="1200" b="1" dirty="0" smtClean="0"/>
          </a:p>
          <a:p>
            <a:r>
              <a:rPr lang="en-US" sz="2400" b="1" dirty="0" smtClean="0">
                <a:solidFill>
                  <a:srgbClr val="2C123F"/>
                </a:solidFill>
              </a:rPr>
              <a:t>2.  Why do some children need prosthetic hands? </a:t>
            </a:r>
          </a:p>
          <a:p>
            <a:r>
              <a:rPr lang="en-US" sz="2400" b="1" dirty="0" smtClean="0">
                <a:solidFill>
                  <a:srgbClr val="2C123F"/>
                </a:solidFill>
              </a:rPr>
              <a:t>     Underline two reasons in the article.</a:t>
            </a:r>
          </a:p>
          <a:p>
            <a:endParaRPr lang="en-US" sz="1200" b="1" dirty="0" smtClean="0"/>
          </a:p>
          <a:p>
            <a:pPr marL="342900" indent="-342900">
              <a:buAutoNum type="arabicPeriod" startAt="3"/>
            </a:pPr>
            <a:r>
              <a:rPr lang="en-US" sz="2400" b="1" dirty="0" smtClean="0"/>
              <a:t> What can 3-D printers make?</a:t>
            </a:r>
          </a:p>
          <a:p>
            <a:pPr marL="342900" indent="-342900">
              <a:buAutoNum type="arabicPeriod" startAt="3"/>
            </a:pP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AutoNum type="arabicPeriod" startAt="3"/>
            </a:pPr>
            <a:r>
              <a:rPr lang="en-US" sz="2400" b="1" dirty="0" smtClean="0">
                <a:solidFill>
                  <a:srgbClr val="2C123F"/>
                </a:solidFill>
              </a:rPr>
              <a:t> Why did Griffin feel different?</a:t>
            </a:r>
          </a:p>
          <a:p>
            <a:pPr marL="342900" indent="-342900">
              <a:buAutoNum type="arabicPeriod" startAt="3"/>
            </a:pPr>
            <a:endParaRPr lang="en-US" sz="1200" b="1" dirty="0" smtClean="0"/>
          </a:p>
          <a:p>
            <a:pPr marL="342900" indent="-342900">
              <a:buAutoNum type="arabicPeriod" startAt="3"/>
            </a:pPr>
            <a:r>
              <a:rPr lang="en-US" sz="2400" b="1" dirty="0" smtClean="0"/>
              <a:t> What does the reporter want you to understand?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565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368425" y="889000"/>
            <a:ext cx="7027863" cy="769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300" b="1" dirty="0"/>
              <a:t>ENHANCING QUESTIONS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110596" name="Picture 12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25400" y="6484938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8575" y="0"/>
            <a:ext cx="9144000" cy="6858000"/>
          </a:xfrm>
          <a:prstGeom prst="rect">
            <a:avLst/>
          </a:prstGeom>
          <a:noFill/>
          <a:ln w="101600">
            <a:solidFill>
              <a:srgbClr val="5313B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" y="1562038"/>
            <a:ext cx="8899288" cy="489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3600"/>
          </a:xfrm>
        </p:spPr>
        <p:txBody>
          <a:bodyPr anchor="b"/>
          <a:lstStyle/>
          <a:p>
            <a:r>
              <a:rPr lang="en-US" sz="4000" b="1" dirty="0">
                <a:solidFill>
                  <a:srgbClr val="1C6574"/>
                </a:solidFill>
                <a:latin typeface="Calibri" charset="0"/>
                <a:ea typeface="ＭＳ Ｐゴシック" charset="0"/>
                <a:cs typeface="ＭＳ Ｐゴシック" charset="0"/>
              </a:rPr>
              <a:t>C. Enhancing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70C7E"/>
                </a:solidFill>
                <a:latin typeface="Calibri" charset="0"/>
                <a:ea typeface="ＭＳ Ｐゴシック" charset="0"/>
                <a:cs typeface="ＭＳ Ｐゴシック" charset="0"/>
              </a:rPr>
              <a:t>Article: </a:t>
            </a:r>
            <a:r>
              <a:rPr lang="en-US" b="1" i="1" dirty="0">
                <a:solidFill>
                  <a:srgbClr val="370C7E"/>
                </a:solidFill>
                <a:latin typeface="Calibri" charset="0"/>
                <a:ea typeface="ＭＳ Ｐゴシック" charset="0"/>
                <a:cs typeface="ＭＳ Ｐゴシック" charset="0"/>
              </a:rPr>
              <a:t>Kids Love Their </a:t>
            </a:r>
            <a:r>
              <a:rPr lang="en-US" b="1" i="1" dirty="0" err="1">
                <a:solidFill>
                  <a:srgbClr val="370C7E"/>
                </a:solidFill>
                <a:latin typeface="Calibri" charset="0"/>
                <a:ea typeface="ＭＳ Ｐゴシック" charset="0"/>
                <a:cs typeface="ＭＳ Ｐゴシック" charset="0"/>
              </a:rPr>
              <a:t>Robohands</a:t>
            </a:r>
            <a:endParaRPr lang="en-US" b="1" dirty="0">
              <a:solidFill>
                <a:srgbClr val="370C7E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438CAB"/>
                </a:solidFill>
                <a:latin typeface="Calibri" charset="0"/>
                <a:ea typeface="ＭＳ Ｐゴシック" charset="0"/>
                <a:cs typeface="ＭＳ Ｐゴシック" charset="0"/>
              </a:rPr>
              <a:t>Question</a:t>
            </a:r>
            <a:r>
              <a:rPr lang="en-US" b="1" dirty="0">
                <a:solidFill>
                  <a:srgbClr val="438CAB"/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endParaRPr lang="en-US" sz="2400" b="1" dirty="0">
              <a:solidFill>
                <a:srgbClr val="438CAB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003271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can 3-D printers make?</a:t>
            </a:r>
            <a:endParaRPr lang="en-US" b="1" dirty="0">
              <a:solidFill>
                <a:srgbClr val="00327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solidFill>
                <a:srgbClr val="5A1705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b="1" dirty="0">
                <a:solidFill>
                  <a:srgbClr val="1C6574"/>
                </a:solidFill>
                <a:latin typeface="Calibri" charset="0"/>
                <a:ea typeface="ＭＳ Ｐゴシック" charset="0"/>
                <a:cs typeface="ＭＳ Ｐゴシック" charset="0"/>
              </a:rPr>
              <a:t>Enhanced  Question:</a:t>
            </a:r>
          </a:p>
          <a:p>
            <a:pPr marL="0" indent="0">
              <a:buFont typeface="Arial" charset="0"/>
              <a:buNone/>
            </a:pPr>
            <a:r>
              <a:rPr lang="en-US" b="1" i="1" u="sng" dirty="0" smtClean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According to the article,</a:t>
            </a:r>
            <a:r>
              <a:rPr lang="en-US" b="1" u="sng" dirty="0" smtClean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solidFill>
                  <a:srgbClr val="003271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can 3-D printers make?</a:t>
            </a:r>
            <a:endParaRPr lang="en-US" b="1" u="sng" dirty="0">
              <a:solidFill>
                <a:srgbClr val="732BEA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AutoNum type="arabicPeriod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AutoNum type="arabicPeriod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Adelson-Goldstein, Howard, Ramirez   2017 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12644" name="Picture 12" descr="IMAGE_2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41" y="192583"/>
            <a:ext cx="3692525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12" descr="IMAG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50800" y="6484938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1C657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1C6574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3600"/>
          </a:xfrm>
        </p:spPr>
        <p:txBody>
          <a:bodyPr anchor="b"/>
          <a:lstStyle/>
          <a:p>
            <a:r>
              <a:rPr lang="en-US" sz="4000" b="1" dirty="0">
                <a:solidFill>
                  <a:srgbClr val="438CAB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b="1" dirty="0">
                <a:solidFill>
                  <a:srgbClr val="438CAB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b="1" dirty="0">
                <a:solidFill>
                  <a:srgbClr val="438CAB"/>
                </a:solidFill>
                <a:latin typeface="Calibri" charset="0"/>
                <a:ea typeface="ＭＳ Ｐゴシック" charset="0"/>
                <a:cs typeface="ＭＳ Ｐゴシック" charset="0"/>
              </a:rPr>
              <a:t>C. Enhancing Questions</a:t>
            </a: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Adelson-Goldstein, Howard, Ramirez   2017 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97" y="233203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70C7E"/>
                </a:solidFill>
                <a:latin typeface="Calibri" charset="0"/>
                <a:ea typeface="ＭＳ Ｐゴシック" charset="0"/>
                <a:cs typeface="ＭＳ Ｐゴシック" charset="0"/>
              </a:rPr>
              <a:t>Article: </a:t>
            </a:r>
            <a:r>
              <a:rPr lang="en-US" b="1" i="1" dirty="0" smtClean="0">
                <a:solidFill>
                  <a:srgbClr val="370C7E"/>
                </a:solidFill>
                <a:latin typeface="Calibri" charset="0"/>
                <a:ea typeface="ＭＳ Ｐゴシック" charset="0"/>
                <a:cs typeface="ＭＳ Ｐゴシック" charset="0"/>
              </a:rPr>
              <a:t>Kids Love Their </a:t>
            </a:r>
            <a:r>
              <a:rPr lang="en-US" b="1" i="1" dirty="0" err="1" smtClean="0">
                <a:solidFill>
                  <a:srgbClr val="370C7E"/>
                </a:solidFill>
                <a:latin typeface="Calibri" charset="0"/>
                <a:ea typeface="ＭＳ Ｐゴシック" charset="0"/>
                <a:cs typeface="ＭＳ Ｐゴシック" charset="0"/>
              </a:rPr>
              <a:t>Robohands</a:t>
            </a:r>
            <a:endParaRPr lang="en-US" b="1" dirty="0">
              <a:solidFill>
                <a:srgbClr val="370C7E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b="1" dirty="0">
                <a:solidFill>
                  <a:srgbClr val="438CAB"/>
                </a:solidFill>
                <a:latin typeface="Calibri" charset="0"/>
                <a:ea typeface="ＭＳ Ｐゴシック" charset="0"/>
                <a:cs typeface="ＭＳ Ｐゴシック" charset="0"/>
              </a:rPr>
              <a:t>Question</a:t>
            </a:r>
            <a:r>
              <a:rPr lang="en-US" b="1" dirty="0" smtClean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: What is a prosthetic hand?</a:t>
            </a:r>
            <a:endParaRPr lang="en-US" sz="2400" b="1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solidFill>
                <a:srgbClr val="5A1705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b="1" dirty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Enhanced  Question</a:t>
            </a:r>
            <a:r>
              <a:rPr lang="en-US" b="1" dirty="0">
                <a:solidFill>
                  <a:srgbClr val="438CAB"/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Look at the caption.</a:t>
            </a:r>
            <a:r>
              <a:rPr lang="en-US" b="1" dirty="0" smtClean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b="1" u="sng" dirty="0" smtClean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another word for </a:t>
            </a:r>
            <a:r>
              <a:rPr lang="en-US" b="1" u="sng" dirty="0" smtClean="0">
                <a:solidFill>
                  <a:srgbClr val="732BEA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 prosthetic hand? 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AutoNum type="arabicPeriod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AutoNum type="arabicPeriod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4693" name="Picture 12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50800" y="6467475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1C657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Picture 12" descr="IMAGE_2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41" y="192583"/>
            <a:ext cx="3692525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3600"/>
          </a:xfrm>
        </p:spPr>
        <p:txBody>
          <a:bodyPr anchor="b"/>
          <a:lstStyle/>
          <a:p>
            <a:r>
              <a:rPr lang="en-US" sz="4000" b="1" dirty="0">
                <a:solidFill>
                  <a:srgbClr val="1C6574"/>
                </a:solidFill>
                <a:latin typeface="Calibri" charset="0"/>
                <a:ea typeface="ＭＳ Ｐゴシック" charset="0"/>
                <a:cs typeface="ＭＳ Ｐゴシック" charset="0"/>
              </a:rPr>
              <a:t>C. Enhancing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3" y="2365375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70C7E"/>
                </a:solidFill>
                <a:latin typeface="Calibri" charset="0"/>
                <a:ea typeface="ＭＳ Ｐゴシック" charset="0"/>
                <a:cs typeface="ＭＳ Ｐゴシック" charset="0"/>
              </a:rPr>
              <a:t>Article: Article: </a:t>
            </a:r>
            <a:r>
              <a:rPr lang="en-US" b="1" i="1" dirty="0">
                <a:solidFill>
                  <a:srgbClr val="370C7E"/>
                </a:solidFill>
                <a:latin typeface="Calibri" charset="0"/>
                <a:ea typeface="ＭＳ Ｐゴシック" charset="0"/>
                <a:cs typeface="ＭＳ Ｐゴシック" charset="0"/>
              </a:rPr>
              <a:t>Kids Love Their </a:t>
            </a:r>
            <a:r>
              <a:rPr lang="en-US" b="1" i="1" dirty="0" err="1">
                <a:solidFill>
                  <a:srgbClr val="370C7E"/>
                </a:solidFill>
                <a:latin typeface="Calibri" charset="0"/>
                <a:ea typeface="ＭＳ Ｐゴシック" charset="0"/>
                <a:cs typeface="ＭＳ Ｐゴシック" charset="0"/>
              </a:rPr>
              <a:t>Robohands</a:t>
            </a:r>
            <a:endParaRPr lang="en-US" b="1" dirty="0">
              <a:solidFill>
                <a:srgbClr val="370C7E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1C6574"/>
                </a:solidFill>
                <a:latin typeface="Calibri" charset="0"/>
                <a:ea typeface="ＭＳ Ｐゴシック" charset="0"/>
                <a:cs typeface="ＭＳ Ｐゴシック" charset="0"/>
              </a:rPr>
              <a:t>Question</a:t>
            </a:r>
            <a:r>
              <a:rPr lang="en-US" b="1" dirty="0" smtClean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400" b="1" dirty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solidFill>
                  <a:srgbClr val="003271"/>
                </a:solidFill>
                <a:latin typeface="Calibri" charset="0"/>
                <a:ea typeface="ＭＳ Ｐゴシック" charset="0"/>
                <a:cs typeface="ＭＳ Ｐゴシック" charset="0"/>
              </a:rPr>
              <a:t>Why did Griffin feel different?</a:t>
            </a:r>
            <a:endParaRPr lang="en-US" b="1" dirty="0">
              <a:solidFill>
                <a:srgbClr val="00327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solidFill>
                <a:srgbClr val="5A1705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b="1" dirty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Enhanced  Question: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003271"/>
                </a:solidFill>
                <a:latin typeface="Calibri" charset="0"/>
                <a:ea typeface="ＭＳ Ｐゴシック" charset="0"/>
                <a:cs typeface="ＭＳ Ｐゴシック" charset="0"/>
              </a:rPr>
              <a:t>Why did Griffin feel different? </a:t>
            </a:r>
            <a:endParaRPr lang="en-US" b="1" u="sng" dirty="0">
              <a:solidFill>
                <a:srgbClr val="732BEA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b="1" i="1" u="sng" dirty="0" smtClean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Underline the information in the article to support your answer.</a:t>
            </a:r>
            <a:endParaRPr lang="en-US" dirty="0">
              <a:solidFill>
                <a:schemeClr val="accent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AutoNum type="arabicPeriod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AutoNum type="arabicPeriod"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8989"/>
                </a:solidFill>
              </a:rPr>
              <a:t>Adelson-Goldstein, Howard, Ramirez   2017 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12645" name="Picture 12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50800" y="6484938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1C657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Picture 12" descr="IMAGE_2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41" y="192583"/>
            <a:ext cx="3692525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2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TEXTS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WE’L</a:t>
            </a:r>
            <a:r>
              <a:rPr lang="en-US" altLang="ja-JP" b="1" dirty="0" smtClean="0">
                <a:latin typeface="Calibri" charset="0"/>
                <a:ea typeface="ＭＳ Ｐゴシック" charset="0"/>
                <a:cs typeface="ＭＳ Ｐゴシック" charset="0"/>
              </a:rPr>
              <a:t>L </a:t>
            </a:r>
            <a:r>
              <a:rPr lang="en-US" altLang="ja-JP" b="1" dirty="0">
                <a:latin typeface="Calibri" charset="0"/>
                <a:ea typeface="ＭＳ Ｐゴシック" charset="0"/>
                <a:cs typeface="ＭＳ Ｐゴシック" charset="0"/>
              </a:rPr>
              <a:t>BE WORKING WITH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8932" y="4286250"/>
            <a:ext cx="326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PAGES 4-9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758950"/>
            <a:ext cx="7874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216822"/>
              </p:ext>
            </p:extLst>
          </p:nvPr>
        </p:nvGraphicFramePr>
        <p:xfrm>
          <a:off x="218660" y="312245"/>
          <a:ext cx="8676861" cy="5839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6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481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7357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000000"/>
                          </a:solidFill>
                        </a:rPr>
                        <a:t>SAMPLE TDQ</a:t>
                      </a:r>
                      <a:r>
                        <a:rPr lang="en-US" sz="2600" baseline="0" dirty="0" smtClean="0">
                          <a:solidFill>
                            <a:srgbClr val="000000"/>
                          </a:solidFill>
                        </a:rPr>
                        <a:t> QUESTIONS, STEMS, PROMPTS, AND FRAMES </a:t>
                      </a:r>
                    </a:p>
                    <a:p>
                      <a:pPr algn="ctr"/>
                      <a:r>
                        <a:rPr lang="en-US" sz="2600" baseline="0" dirty="0" smtClean="0">
                          <a:solidFill>
                            <a:srgbClr val="000000"/>
                          </a:solidFill>
                        </a:rPr>
                        <a:t>p. 11</a:t>
                      </a:r>
                      <a:endParaRPr lang="en-US" sz="2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9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Beginning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Intermediate/Advanced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606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MAIN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IDEA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 the ________ text again. 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 to the text, what conclusion can you draw about _____________ (idea/concept/ event)? 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5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KEY DETAILS</a:t>
                      </a:r>
                    </a:p>
                    <a:p>
                      <a:pPr algn="ctr"/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Y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T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l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________ (word/idea) 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own words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 smtClean="0"/>
                    </a:p>
                    <a:p>
                      <a:endParaRPr lang="en-US" sz="2000" kern="1200" dirty="0" smtClean="0"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Locate the _______ (idea/concept/ event) in paragraph ____.  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5702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VOCABULARY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Reread paragraph ___.   Circle the (</a:t>
                      </a:r>
                      <a:r>
                        <a:rPr 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word/phrase)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___ </a:t>
                      </a:r>
                      <a:r>
                        <a:rPr 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sentence.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What does the (word/phrase) mean?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does  (word / phrase) mean in this  text?</a:t>
                      </a:r>
                    </a:p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116739" name="Picture 12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50800" y="6508750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5313B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2989" y="3610269"/>
            <a:ext cx="1911576" cy="478972"/>
          </a:xfrm>
          <a:prstGeom prst="rect">
            <a:avLst/>
          </a:prstGeom>
          <a:solidFill>
            <a:srgbClr val="CCFD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662418" y="192641"/>
            <a:ext cx="1437360" cy="135973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-80444" y="-82222"/>
            <a:ext cx="4976813" cy="1152526"/>
          </a:xfrm>
        </p:spPr>
        <p:txBody>
          <a:bodyPr/>
          <a:lstStyle/>
          <a:p>
            <a:r>
              <a:rPr lang="en-US" sz="6500" b="1" dirty="0">
                <a:solidFill>
                  <a:srgbClr val="367202"/>
                </a:solidFill>
                <a:latin typeface="Calibri" charset="0"/>
                <a:ea typeface="ＭＳ Ｐゴシック" charset="0"/>
                <a:cs typeface="ＭＳ Ｐゴシック" charset="0"/>
              </a:rPr>
              <a:t>YOUR TURN!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299381" y="1008439"/>
            <a:ext cx="8228012" cy="5502275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z="3000" b="1" dirty="0">
                <a:latin typeface="Calibri" charset="0"/>
                <a:ea typeface="ＭＳ Ｐゴシック" charset="0"/>
                <a:cs typeface="ＭＳ Ｐゴシック" charset="0"/>
              </a:rPr>
              <a:t>Work with your </a:t>
            </a:r>
            <a:r>
              <a:rPr lang="en-US" sz="3000" b="1" dirty="0" smtClean="0">
                <a:latin typeface="Calibri" charset="0"/>
                <a:ea typeface="ＭＳ Ｐゴシック" charset="0"/>
                <a:cs typeface="ＭＳ Ｐゴシック" charset="0"/>
              </a:rPr>
              <a:t>partner: </a:t>
            </a:r>
            <a:endParaRPr lang="en-US" sz="30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Arial" charset="0"/>
              <a:buNone/>
            </a:pPr>
            <a:r>
              <a:rPr lang="en-US" sz="3000" b="1" dirty="0">
                <a:solidFill>
                  <a:srgbClr val="367202"/>
                </a:solidFill>
                <a:latin typeface="Calibri" charset="0"/>
                <a:ea typeface="ＭＳ Ｐゴシック" charset="0"/>
                <a:cs typeface="ＭＳ Ｐゴシック" charset="0"/>
              </a:rPr>
              <a:t>(a) </a:t>
            </a:r>
            <a:r>
              <a:rPr lang="en-US" sz="3000" b="1" dirty="0">
                <a:latin typeface="Calibri" charset="0"/>
                <a:ea typeface="ＭＳ Ｐゴシック" charset="0"/>
                <a:cs typeface="ＭＳ Ｐゴシック" charset="0"/>
              </a:rPr>
              <a:t>analyze the </a:t>
            </a:r>
            <a:r>
              <a:rPr lang="en-US" sz="3000" b="1" dirty="0" smtClean="0">
                <a:latin typeface="Calibri" charset="0"/>
                <a:ea typeface="ＭＳ Ｐゴシック" charset="0"/>
                <a:cs typeface="ＭＳ Ｐゴシック" charset="0"/>
              </a:rPr>
              <a:t>type of questions </a:t>
            </a:r>
            <a:r>
              <a:rPr lang="en-US" sz="3000" b="1" dirty="0">
                <a:latin typeface="Calibri" charset="0"/>
                <a:ea typeface="ＭＳ Ｐゴシック" charset="0"/>
                <a:cs typeface="ＭＳ Ｐゴシック" charset="0"/>
              </a:rPr>
              <a:t>in your article </a:t>
            </a:r>
            <a:r>
              <a:rPr lang="en-US" sz="3000" b="1" dirty="0" smtClean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endParaRPr lang="en-US" sz="30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4863" lvl="2" indent="228600"/>
            <a:r>
              <a:rPr lang="en-US" sz="2800" b="1" dirty="0">
                <a:latin typeface="Calibri" charset="0"/>
                <a:ea typeface="ＭＳ Ｐゴシック" charset="0"/>
              </a:rPr>
              <a:t>general understanding</a:t>
            </a:r>
          </a:p>
          <a:p>
            <a:pPr marL="804863" lvl="2" indent="228600"/>
            <a:r>
              <a:rPr lang="en-US" sz="2800" b="1" dirty="0">
                <a:latin typeface="Calibri" charset="0"/>
                <a:ea typeface="ＭＳ Ｐゴシック" charset="0"/>
              </a:rPr>
              <a:t>key detail</a:t>
            </a:r>
          </a:p>
          <a:p>
            <a:pPr marL="804863" lvl="2" indent="228600"/>
            <a:r>
              <a:rPr lang="en-US" sz="2800" b="1" dirty="0">
                <a:latin typeface="Calibri" charset="0"/>
                <a:ea typeface="ＭＳ Ｐゴシック" charset="0"/>
              </a:rPr>
              <a:t>v</a:t>
            </a:r>
            <a:r>
              <a:rPr lang="en-US" sz="2800" b="1" dirty="0" smtClean="0">
                <a:latin typeface="Calibri" charset="0"/>
                <a:ea typeface="ＭＳ Ｐゴシック" charset="0"/>
              </a:rPr>
              <a:t>ocabulary</a:t>
            </a:r>
          </a:p>
          <a:p>
            <a:pPr marL="804863" lvl="2" indent="228600"/>
            <a:r>
              <a:rPr lang="en-US" sz="2800" b="1" dirty="0" smtClean="0">
                <a:latin typeface="Calibri" charset="0"/>
                <a:ea typeface="ＭＳ Ｐゴシック" charset="0"/>
              </a:rPr>
              <a:t>inference</a:t>
            </a:r>
          </a:p>
          <a:p>
            <a:pPr marL="804863" lvl="2" indent="228600"/>
            <a:endParaRPr lang="en-US" sz="1400" b="1" dirty="0">
              <a:latin typeface="Calibri" charset="0"/>
              <a:ea typeface="ＭＳ Ｐゴシック" charset="0"/>
            </a:endParaRPr>
          </a:p>
          <a:p>
            <a:pPr marL="514350" indent="-514350">
              <a:buFont typeface="Arial" charset="0"/>
              <a:buNone/>
            </a:pPr>
            <a:r>
              <a:rPr lang="en-US" sz="3000" b="1" dirty="0">
                <a:solidFill>
                  <a:srgbClr val="367202"/>
                </a:solidFill>
                <a:latin typeface="Calibri" charset="0"/>
                <a:ea typeface="ＭＳ Ｐゴシック" charset="0"/>
                <a:cs typeface="ＭＳ Ｐゴシック" charset="0"/>
              </a:rPr>
              <a:t>(b)</a:t>
            </a:r>
            <a:r>
              <a:rPr lang="en-US" sz="30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identify and mark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questions that                          are NOT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text dependent (NTDQ)</a:t>
            </a:r>
          </a:p>
          <a:p>
            <a:pPr marL="514350" indent="-514350">
              <a:spcAft>
                <a:spcPts val="1800"/>
              </a:spcAft>
              <a:buFont typeface="Arial" charset="0"/>
              <a:buNone/>
            </a:pPr>
            <a:r>
              <a:rPr lang="en-US" sz="3000" b="1" dirty="0">
                <a:solidFill>
                  <a:srgbClr val="367202"/>
                </a:solidFill>
                <a:latin typeface="Calibri" charset="0"/>
                <a:ea typeface="ＭＳ Ｐゴシック" charset="0"/>
                <a:cs typeface="ＭＳ Ｐゴシック" charset="0"/>
              </a:rPr>
              <a:t>(c)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enhance at least one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                                          NTDQ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question.</a:t>
            </a:r>
          </a:p>
        </p:txBody>
      </p:sp>
      <p:pic>
        <p:nvPicPr>
          <p:cNvPr id="120835" name="Picture 6" descr="Depositphotos_25176071_x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64261"/>
            <a:ext cx="1584325" cy="1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Rectangle 5"/>
          <p:cNvSpPr>
            <a:spLocks noChangeArrowheads="1"/>
          </p:cNvSpPr>
          <p:nvPr/>
        </p:nvSpPr>
        <p:spPr bwMode="auto">
          <a:xfrm rot="540741">
            <a:off x="6437270" y="4852816"/>
            <a:ext cx="238111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463" indent="-17463" algn="ctr">
              <a:buFont typeface="Arial" charset="0"/>
              <a:buNone/>
            </a:pPr>
            <a:r>
              <a:rPr lang="en-US" sz="2400" b="1" dirty="0" smtClean="0"/>
              <a:t>Use the Stems, Prompts,                       Questions &amp; Frames Chart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120838" name="Picture 12" descr="IMAG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50800" y="6434138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081" y="43657"/>
            <a:ext cx="9144000" cy="6858000"/>
          </a:xfrm>
          <a:prstGeom prst="rect">
            <a:avLst/>
          </a:prstGeom>
          <a:noFill/>
          <a:ln w="187325">
            <a:solidFill>
              <a:srgbClr val="36720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3475" r="69597" b="9224"/>
          <a:stretch/>
        </p:blipFill>
        <p:spPr>
          <a:xfrm rot="20812615">
            <a:off x="6851364" y="2393396"/>
            <a:ext cx="1945524" cy="136661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10800000" flipV="1">
            <a:off x="5669192" y="150705"/>
            <a:ext cx="1437360" cy="15312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8 min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0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0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0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0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0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48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uiExpand="1" build="p"/>
      <p:bldP spid="12083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941" y="4302417"/>
            <a:ext cx="8369300" cy="54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52941" y="2988002"/>
            <a:ext cx="8395759" cy="10817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0484" name="Group 14"/>
          <p:cNvGrpSpPr>
            <a:grpSpLocks/>
          </p:cNvGrpSpPr>
          <p:nvPr/>
        </p:nvGrpSpPr>
        <p:grpSpPr bwMode="auto">
          <a:xfrm>
            <a:off x="2590800" y="146032"/>
            <a:ext cx="3962400" cy="1571625"/>
            <a:chOff x="2590800" y="104775"/>
            <a:chExt cx="3962400" cy="1571625"/>
          </a:xfrm>
        </p:grpSpPr>
        <p:sp>
          <p:nvSpPr>
            <p:cNvPr id="14" name="Oval Callout 13"/>
            <p:cNvSpPr>
              <a:spLocks noChangeArrowheads="1"/>
            </p:cNvSpPr>
            <p:nvPr/>
          </p:nvSpPr>
          <p:spPr bwMode="auto">
            <a:xfrm>
              <a:off x="2590800" y="104775"/>
              <a:ext cx="3962400" cy="1571625"/>
            </a:xfrm>
            <a:prstGeom prst="wedgeEllipseCallout">
              <a:avLst>
                <a:gd name="adj1" fmla="val -36190"/>
                <a:gd name="adj2" fmla="val 33361"/>
              </a:avLst>
            </a:prstGeom>
            <a:solidFill>
              <a:srgbClr val="004BA9"/>
            </a:solidFill>
            <a:ln w="9525">
              <a:solidFill>
                <a:srgbClr val="14C3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3400" dirty="0">
                <a:solidFill>
                  <a:schemeClr val="bg1"/>
                </a:solidFill>
                <a:latin typeface="+mj-lt"/>
                <a:ea typeface="Times New Roman" charset="0"/>
                <a:cs typeface="ＭＳ Ｐゴシック" charset="-128"/>
              </a:endParaRPr>
            </a:p>
          </p:txBody>
        </p:sp>
        <p:sp>
          <p:nvSpPr>
            <p:cNvPr id="10" name="Oval Callout 9"/>
            <p:cNvSpPr>
              <a:spLocks noChangeArrowheads="1"/>
            </p:cNvSpPr>
            <p:nvPr/>
          </p:nvSpPr>
          <p:spPr bwMode="auto">
            <a:xfrm>
              <a:off x="2819400" y="223838"/>
              <a:ext cx="3505200" cy="1304925"/>
            </a:xfrm>
            <a:prstGeom prst="wedgeEllipseCallout">
              <a:avLst>
                <a:gd name="adj1" fmla="val -36190"/>
                <a:gd name="adj2" fmla="val 33361"/>
              </a:avLst>
            </a:prstGeom>
            <a:gradFill rotWithShape="1">
              <a:gsLst>
                <a:gs pos="0">
                  <a:srgbClr val="69F5FF"/>
                </a:gs>
                <a:gs pos="100000">
                  <a:srgbClr val="00D6FF"/>
                </a:gs>
              </a:gsLst>
              <a:lin ang="5400000"/>
            </a:gradFill>
            <a:ln w="9525">
              <a:solidFill>
                <a:srgbClr val="14C3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3400" dirty="0">
                <a:solidFill>
                  <a:schemeClr val="bg1"/>
                </a:solidFill>
                <a:latin typeface="+mj-lt"/>
                <a:ea typeface="Times New Roman" charset="0"/>
                <a:cs typeface="ＭＳ Ｐゴシック" charset="-128"/>
              </a:endParaRPr>
            </a:p>
          </p:txBody>
        </p:sp>
        <p:sp>
          <p:nvSpPr>
            <p:cNvPr id="4" name="Oval Callout 3"/>
            <p:cNvSpPr>
              <a:spLocks noChangeArrowheads="1"/>
            </p:cNvSpPr>
            <p:nvPr/>
          </p:nvSpPr>
          <p:spPr bwMode="auto">
            <a:xfrm>
              <a:off x="3200400" y="381000"/>
              <a:ext cx="2755900" cy="1028700"/>
            </a:xfrm>
            <a:prstGeom prst="wedgeEllipseCallout">
              <a:avLst>
                <a:gd name="adj1" fmla="val -36190"/>
                <a:gd name="adj2" fmla="val 33361"/>
              </a:avLst>
            </a:prstGeom>
            <a:gradFill rotWithShape="1">
              <a:gsLst>
                <a:gs pos="0">
                  <a:srgbClr val="D8FAFF"/>
                </a:gs>
                <a:gs pos="64999">
                  <a:srgbClr val="A2F4FF"/>
                </a:gs>
                <a:gs pos="100000">
                  <a:srgbClr val="7AF2FF"/>
                </a:gs>
              </a:gsLst>
              <a:lin ang="5400000" scaled="1"/>
            </a:gradFill>
            <a:ln w="9525">
              <a:solidFill>
                <a:srgbClr val="14C3FF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3400" dirty="0">
                <a:solidFill>
                  <a:schemeClr val="bg1"/>
                </a:solidFill>
                <a:latin typeface="+mj-lt"/>
                <a:ea typeface="Times New Roman" charset="0"/>
                <a:cs typeface="ＭＳ Ｐゴシック" charset="-128"/>
              </a:endParaRPr>
            </a:p>
          </p:txBody>
        </p:sp>
        <p:sp>
          <p:nvSpPr>
            <p:cNvPr id="5" name="Title 3"/>
            <p:cNvSpPr txBox="1">
              <a:spLocks/>
            </p:cNvSpPr>
            <p:nvPr/>
          </p:nvSpPr>
          <p:spPr bwMode="auto">
            <a:xfrm>
              <a:off x="2959100" y="266700"/>
              <a:ext cx="31877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1Right"/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r>
                <a:rPr lang="en-US" sz="4400" b="1" dirty="0">
                  <a:latin typeface="+mj-lt"/>
                  <a:ea typeface="ＭＳ Ｐゴシック" charset="-128"/>
                  <a:cs typeface="ＭＳ Ｐゴシック" charset="-128"/>
                </a:rPr>
                <a:t>Goals</a:t>
              </a:r>
            </a:p>
          </p:txBody>
        </p:sp>
      </p:grp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279400" y="1725613"/>
            <a:ext cx="8521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700" b="1" dirty="0">
                <a:solidFill>
                  <a:srgbClr val="004BA9"/>
                </a:solidFill>
                <a:cs typeface="Times New Roman" charset="0"/>
              </a:rPr>
              <a:t>After this session, </a:t>
            </a:r>
            <a:r>
              <a:rPr lang="en-US" sz="2700" b="1" dirty="0" smtClean="0">
                <a:solidFill>
                  <a:srgbClr val="004BA9"/>
                </a:solidFill>
                <a:cs typeface="Times New Roman" charset="0"/>
              </a:rPr>
              <a:t>you’</a:t>
            </a:r>
            <a:r>
              <a:rPr lang="en-US" altLang="ja-JP" sz="2700" b="1" dirty="0" smtClean="0">
                <a:solidFill>
                  <a:srgbClr val="004BA9"/>
                </a:solidFill>
                <a:cs typeface="Times New Roman" charset="0"/>
              </a:rPr>
              <a:t>ll </a:t>
            </a:r>
            <a:r>
              <a:rPr lang="en-US" altLang="ja-JP" sz="2700" b="1" dirty="0">
                <a:solidFill>
                  <a:srgbClr val="004BA9"/>
                </a:solidFill>
                <a:cs typeface="Times New Roman" charset="0"/>
              </a:rPr>
              <a:t>be able to:</a:t>
            </a:r>
            <a:endParaRPr lang="en-US" sz="2700" b="1" dirty="0">
              <a:solidFill>
                <a:srgbClr val="004BA9"/>
              </a:solidFill>
              <a:cs typeface="Times New Roman" charset="0"/>
            </a:endParaRPr>
          </a:p>
        </p:txBody>
      </p: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286279" y="2669728"/>
            <a:ext cx="833966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endParaRPr lang="en-US" sz="2800" dirty="0"/>
          </a:p>
          <a:p>
            <a:pPr marL="514350" lvl="0" indent="-514350"/>
            <a:r>
              <a:rPr lang="en-US" sz="2800" dirty="0" smtClean="0"/>
              <a:t>1. </a:t>
            </a:r>
            <a:r>
              <a:rPr lang="en-US" sz="2800" dirty="0"/>
              <a:t>H</a:t>
            </a:r>
            <a:r>
              <a:rPr lang="en-US" sz="2800" dirty="0" smtClean="0"/>
              <a:t>elp </a:t>
            </a:r>
            <a:r>
              <a:rPr lang="en-US" sz="2800" dirty="0"/>
              <a:t>learners navigate level-appropriate complex text and its related academic language</a:t>
            </a:r>
            <a:r>
              <a:rPr lang="en-US" sz="2800" dirty="0" smtClean="0"/>
              <a:t>;</a:t>
            </a:r>
          </a:p>
          <a:p>
            <a:pPr marL="514350" lvl="0" indent="-514350"/>
            <a:r>
              <a:rPr lang="en-US" sz="2800" dirty="0"/>
              <a:t>  </a:t>
            </a:r>
          </a:p>
          <a:p>
            <a:pPr marL="514350" lvl="0" indent="-514350"/>
            <a:r>
              <a:rPr lang="en-US" sz="2800" dirty="0" smtClean="0"/>
              <a:t>2. Identify</a:t>
            </a:r>
            <a:r>
              <a:rPr lang="en-US" sz="2800" dirty="0"/>
              <a:t>, adapt and create strategic </a:t>
            </a:r>
            <a:r>
              <a:rPr lang="en-US" sz="2800" dirty="0" smtClean="0"/>
              <a:t>TDQs</a:t>
            </a:r>
            <a:endParaRPr lang="en-US" sz="28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20488" name="Picture 14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101600" y="6383338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6350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BE SURE TO TELL US….</a:t>
            </a: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evel of the text</a:t>
            </a: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The NTDQ that you enhanced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187325">
            <a:solidFill>
              <a:srgbClr val="36720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550" y="0"/>
            <a:ext cx="8699500" cy="173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500" b="1" dirty="0" smtClean="0">
                <a:solidFill>
                  <a:srgbClr val="367202"/>
                </a:solidFill>
                <a:latin typeface="Calibri" charset="0"/>
                <a:ea typeface="ＭＳ Ｐゴシック" charset="0"/>
                <a:cs typeface="ＭＳ Ｐゴシック" charset="0"/>
              </a:rPr>
              <a:t>YOUR TURN: Enhancing Questions  </a:t>
            </a:r>
          </a:p>
          <a:p>
            <a:pPr algn="l"/>
            <a:r>
              <a:rPr lang="en-US" sz="6500" b="1" dirty="0" smtClean="0">
                <a:solidFill>
                  <a:srgbClr val="367202"/>
                </a:solidFill>
                <a:latin typeface="Calibri" charset="0"/>
                <a:ea typeface="ＭＳ Ｐゴシック" charset="0"/>
                <a:cs typeface="ＭＳ Ｐゴシック" charset="0"/>
              </a:rPr>
              <a:t>REPORT BACK</a:t>
            </a:r>
            <a:endParaRPr lang="en-US" sz="6500" b="1" dirty="0">
              <a:solidFill>
                <a:srgbClr val="36720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Depositphotos_25176071_x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68363"/>
            <a:ext cx="1584325" cy="1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1778870" y="3863181"/>
            <a:ext cx="6585667" cy="1902542"/>
          </a:xfrm>
          <a:prstGeom prst="wedgeRectCallout">
            <a:avLst>
              <a:gd name="adj1" fmla="val 58635"/>
              <a:gd name="adj2" fmla="val 35368"/>
            </a:avLst>
          </a:prstGeom>
          <a:solidFill>
            <a:srgbClr val="F8F1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worked on the </a:t>
            </a:r>
            <a:r>
              <a:rPr lang="en-US" sz="3200" i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 Beginning</a:t>
            </a:r>
            <a:r>
              <a:rPr lang="en-US" sz="32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Text. </a:t>
            </a:r>
          </a:p>
          <a:p>
            <a:r>
              <a:rPr lang="en-US" sz="32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question was_____</a:t>
            </a:r>
          </a:p>
          <a:p>
            <a:r>
              <a:rPr lang="en-US" sz="32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changed it to ______</a:t>
            </a:r>
            <a:endParaRPr lang="en-US" sz="3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ctrTitle"/>
          </p:nvPr>
        </p:nvSpPr>
        <p:spPr>
          <a:xfrm>
            <a:off x="569913" y="258763"/>
            <a:ext cx="7772400" cy="554037"/>
          </a:xfrm>
        </p:spPr>
        <p:txBody>
          <a:bodyPr anchor="t"/>
          <a:lstStyle/>
          <a:p>
            <a:pPr algn="l" eaLnBrk="1" hangingPunct="1"/>
            <a:r>
              <a:rPr lang="en-US" sz="3200" b="1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CCR Reading Anchor Standard 10 </a:t>
            </a:r>
            <a: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32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330531"/>
              </p:ext>
            </p:extLst>
          </p:nvPr>
        </p:nvGraphicFramePr>
        <p:xfrm>
          <a:off x="569913" y="2659063"/>
          <a:ext cx="7507287" cy="3602469"/>
        </p:xfrm>
        <a:graphic>
          <a:graphicData uri="http://schemas.openxmlformats.org/drawingml/2006/table">
            <a:tbl>
              <a:tblPr/>
              <a:tblGrid>
                <a:gridCol w="45475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9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81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COMMON CORE BAND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Lexile Framework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940">
                <a:tc>
                  <a:txBody>
                    <a:bodyPr/>
                    <a:lstStyle/>
                    <a:p>
                      <a:pPr marL="460375" marR="0" lvl="0" indent="-4603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(Beg. Literacy, Low Beg., High Beg.)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UP TO 450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9609">
                <a:tc>
                  <a:txBody>
                    <a:bodyPr/>
                    <a:lstStyle/>
                    <a:p>
                      <a:pPr marL="412750" marR="0" lvl="0" indent="-396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(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Int. Low)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C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420-820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C5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9774">
                <a:tc>
                  <a:txBody>
                    <a:bodyPr/>
                    <a:lstStyle/>
                    <a:p>
                      <a:pPr marL="412750" marR="0" lvl="0" indent="-412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(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Int. High)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E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740-1000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E7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0086">
                <a:tc>
                  <a:txBody>
                    <a:bodyPr/>
                    <a:lstStyle/>
                    <a:p>
                      <a:pPr marL="412750" marR="0" lvl="0" indent="-412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(Adv.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A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1050-1235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AA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9913" y="889000"/>
            <a:ext cx="7507287" cy="1570038"/>
          </a:xfrm>
          <a:prstGeom prst="rect">
            <a:avLst/>
          </a:prstGeom>
          <a:solidFill>
            <a:srgbClr val="C6DFFF"/>
          </a:solidFill>
          <a:ln>
            <a:noFill/>
          </a:ln>
          <a:effectLst>
            <a:outerShdw blurRad="279400" dist="20000" dir="5400000" rotWithShape="0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169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alibri" charset="0"/>
              </a:rPr>
              <a:t>Read and comprehend complex literary          and informational texts independently          and proficiently.</a:t>
            </a:r>
            <a:endParaRPr lang="en-US" sz="3200" dirty="0" smtClean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8393" name="Picture 12" descr="IM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101600" y="6434138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660" r="99239">
                        <a14:backgroundMark x1="25127" y1="94079" x2="25127" y2="94079"/>
                        <a14:backgroundMark x1="15736" y1="95066" x2="34518" y2="96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75" y="170293"/>
            <a:ext cx="1415550" cy="1092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27" l="0" r="100000">
                        <a14:foregroundMark x1="41709" y1="19095" x2="40369" y2="19765"/>
                        <a14:foregroundMark x1="10050" y1="9883" x2="50251" y2="28978"/>
                        <a14:foregroundMark x1="58794" y1="6030" x2="35846" y2="48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21" y="3864927"/>
            <a:ext cx="3052663" cy="3052663"/>
          </a:xfrm>
          <a:prstGeom prst="rect">
            <a:avLst/>
          </a:prstGeom>
        </p:spPr>
      </p:pic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50800" y="176207"/>
            <a:ext cx="8873067" cy="422309"/>
          </a:xfrm>
          <a:ln>
            <a:noFill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chemeClr val="accent4"/>
                </a:solidFill>
              </a:rPr>
              <a:t>THINK ABOUT IT: WHAT ARE YOU TAKING AWAY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133133" name="Picture 12" descr="IMAGE_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50800" y="6526213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800" y="59590"/>
            <a:ext cx="9144000" cy="6858000"/>
          </a:xfrm>
          <a:prstGeom prst="rect">
            <a:avLst/>
          </a:prstGeom>
          <a:noFill/>
          <a:ln w="187325">
            <a:solidFill>
              <a:srgbClr val="7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75420" y="7086722"/>
            <a:ext cx="5181600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hlinkClick r:id="rId6"/>
              </a:rPr>
              <a:t>http://</a:t>
            </a:r>
            <a:r>
              <a:rPr lang="en-US" sz="3200" dirty="0" smtClean="0">
                <a:hlinkClick r:id="rId6"/>
              </a:rPr>
              <a:t>ccrstdq.pbworks.com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33121" name="Picture 12" descr="Depositphotos_14482735_x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93" y="2435036"/>
            <a:ext cx="5551414" cy="455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337" b="70352" l="23367" r="82412">
                        <a14:foregroundMark x1="51256" y1="21608" x2="65075" y2="36181"/>
                        <a14:foregroundMark x1="45477" y1="23869" x2="41709" y2="34925"/>
                        <a14:foregroundMark x1="47990" y1="32915" x2="47990" y2="32915"/>
                        <a14:foregroundMark x1="54774" y1="32915" x2="54774" y2="32915"/>
                        <a14:backgroundMark x1="36683" y1="53266" x2="36683" y2="53266"/>
                        <a14:backgroundMark x1="54523" y1="67337" x2="65829" y2="54020"/>
                        <a14:backgroundMark x1="61055" y1="51256" x2="61055" y2="56533"/>
                        <a14:backgroundMark x1="38442" y1="45477" x2="38693" y2="67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33" t="17763" r="16281" b="30610"/>
          <a:stretch/>
        </p:blipFill>
        <p:spPr>
          <a:xfrm>
            <a:off x="2637285" y="738562"/>
            <a:ext cx="3418656" cy="2646593"/>
          </a:xfrm>
          <a:prstGeom prst="ellipse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Adelson-Goldstein, Howard, Ramirez   2017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rot="659399">
            <a:off x="5211003" y="698484"/>
            <a:ext cx="3705619" cy="3274883"/>
            <a:chOff x="4777638" y="554851"/>
            <a:chExt cx="3705619" cy="3274883"/>
          </a:xfrm>
        </p:grpSpPr>
        <p:grpSp>
          <p:nvGrpSpPr>
            <p:cNvPr id="7" name="Group 6"/>
            <p:cNvGrpSpPr/>
            <p:nvPr/>
          </p:nvGrpSpPr>
          <p:grpSpPr>
            <a:xfrm rot="21022878">
              <a:off x="4777638" y="955504"/>
              <a:ext cx="3705619" cy="2874230"/>
              <a:chOff x="5421857" y="1031432"/>
              <a:chExt cx="3705619" cy="287423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4121" b="82915" l="13568" r="86432">
                            <a14:foregroundMark x1="25628" y1="31910" x2="25628" y2="31910"/>
                            <a14:foregroundMark x1="48241" y1="47990" x2="48241" y2="47990"/>
                            <a14:foregroundMark x1="46734" y1="62312" x2="46734" y2="62312"/>
                            <a14:backgroundMark x1="30653" y1="66332" x2="30653" y2="66332"/>
                            <a14:backgroundMark x1="43970" y1="62060" x2="43970" y2="62060"/>
                            <a14:backgroundMark x1="28894" y1="31156" x2="35176" y2="48492"/>
                            <a14:backgroundMark x1="23367" y1="51005" x2="39698" y2="75126"/>
                            <a14:backgroundMark x1="26884" y1="35427" x2="26884" y2="35427"/>
                            <a14:backgroundMark x1="33668" y1="28643" x2="33668" y2="28643"/>
                            <a14:backgroundMark x1="63317" y1="27387" x2="81910" y2="44975"/>
                            <a14:backgroundMark x1="75126" y1="79146" x2="74623" y2="79648"/>
                            <a14:backgroundMark x1="42462" y1="71608" x2="41206" y2="79146"/>
                            <a14:backgroundMark x1="46482" y1="71106" x2="46482" y2="711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99" t="23917" r="8598" b="15209"/>
              <a:stretch/>
            </p:blipFill>
            <p:spPr>
              <a:xfrm rot="1850051">
                <a:off x="5421857" y="1031432"/>
                <a:ext cx="3705619" cy="2874230"/>
              </a:xfrm>
              <a:prstGeom prst="ellipse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rot="753148">
                <a:off x="7204361" y="2688908"/>
                <a:ext cx="1338184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TDQ</a:t>
                </a:r>
                <a:endParaRPr lang="en-US" sz="40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20841712">
              <a:off x="5223489" y="554851"/>
              <a:ext cx="14687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D7CCC9"/>
                  </a:solidFill>
                </a:rPr>
                <a:t>?</a:t>
              </a:r>
              <a:endParaRPr lang="en-US" sz="9600" dirty="0">
                <a:ln>
                  <a:solidFill>
                    <a:sysClr val="windowText" lastClr="000000"/>
                  </a:solidFill>
                </a:ln>
                <a:solidFill>
                  <a:srgbClr val="D7CCC9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548" b="100000" l="0" r="100000">
                        <a14:foregroundMark x1="60370" y1="55357" x2="60370" y2="5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5" y="3265140"/>
            <a:ext cx="17145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89 0.01227 L -0.38004 -0.4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" b="99020" l="8194" r="99722">
                        <a14:foregroundMark x1="29028" y1="89216" x2="64444" y2="96569"/>
                        <a14:foregroundMark x1="20694" y1="14706" x2="92778" y2="16667"/>
                        <a14:foregroundMark x1="42778" y1="26961" x2="51944" y2="5392"/>
                        <a14:backgroundMark x1="55278" y1="85784" x2="55278" y2="9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7" y="1856279"/>
            <a:ext cx="4572000" cy="388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33" b="92965" l="9596" r="89899"/>
                    </a14:imgEffect>
                    <a14:imgEffect>
                      <a14:brightnessContrast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29"/>
          <a:stretch/>
        </p:blipFill>
        <p:spPr>
          <a:xfrm rot="21396196" flipH="1">
            <a:off x="2115449" y="3004485"/>
            <a:ext cx="2709079" cy="1763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0112" y="5612236"/>
            <a:ext cx="52210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FOR DIVING IN 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79903" y="64855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Adelson-Goldstein, Howard, Ramirez   2017 </a:t>
            </a:r>
            <a:endParaRPr lang="en-US" dirty="0"/>
          </a:p>
        </p:txBody>
      </p:sp>
      <p:pic>
        <p:nvPicPr>
          <p:cNvPr id="135173" name="Picture 12" descr="IMAGE_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0" y="6434138"/>
            <a:ext cx="998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76200" y="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3854" y="1148266"/>
            <a:ext cx="509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hlinkClick r:id="rId8"/>
              </a:rPr>
              <a:t>http</a:t>
            </a:r>
            <a:r>
              <a:rPr lang="en-US" sz="3200" u="sng" dirty="0">
                <a:hlinkClick r:id="rId8"/>
              </a:rPr>
              <a:t>://</a:t>
            </a:r>
            <a:r>
              <a:rPr lang="en-US" sz="3200" u="sng" dirty="0" smtClean="0">
                <a:hlinkClick r:id="rId8"/>
              </a:rPr>
              <a:t>ccrstdq.pbworks.com</a:t>
            </a:r>
            <a:endParaRPr lang="en-US" sz="3200" u="sng" dirty="0">
              <a:hlinkClick r:id="rId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4967" y="173468"/>
            <a:ext cx="6246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WANT TO TDQ SOME MORE? </a:t>
            </a:r>
            <a:br>
              <a:rPr lang="en-US" sz="3200" dirty="0" smtClean="0"/>
            </a:br>
            <a:r>
              <a:rPr lang="en-US" sz="3200" dirty="0" smtClean="0"/>
              <a:t>CHECK OUT THE TDQ WIKI AT 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9934" r="89735">
                        <a14:foregroundMark x1="41722" y1="65000" x2="42053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009">
            <a:off x="4390688" y="2495621"/>
            <a:ext cx="2563567" cy="2037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" b="99020" l="8194" r="99722">
                        <a14:foregroundMark x1="29028" y1="89216" x2="64444" y2="96569"/>
                        <a14:foregroundMark x1="20694" y1="14706" x2="92778" y2="16667"/>
                        <a14:foregroundMark x1="42778" y1="26961" x2="51944" y2="5392"/>
                        <a14:backgroundMark x1="55278" y1="85784" x2="55278" y2="9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33"/>
          <a:stretch/>
        </p:blipFill>
        <p:spPr>
          <a:xfrm rot="192491">
            <a:off x="1909305" y="4209086"/>
            <a:ext cx="4572000" cy="1522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4"/>
          <p:cNvGrpSpPr>
            <a:grpSpLocks/>
          </p:cNvGrpSpPr>
          <p:nvPr/>
        </p:nvGrpSpPr>
        <p:grpSpPr bwMode="auto">
          <a:xfrm>
            <a:off x="2590800" y="4000500"/>
            <a:ext cx="3962400" cy="1571625"/>
            <a:chOff x="2590800" y="104775"/>
            <a:chExt cx="3962400" cy="1571625"/>
          </a:xfrm>
        </p:grpSpPr>
        <p:sp>
          <p:nvSpPr>
            <p:cNvPr id="14" name="Oval Callout 13"/>
            <p:cNvSpPr>
              <a:spLocks noChangeArrowheads="1"/>
            </p:cNvSpPr>
            <p:nvPr/>
          </p:nvSpPr>
          <p:spPr bwMode="auto">
            <a:xfrm>
              <a:off x="2590800" y="104775"/>
              <a:ext cx="3962400" cy="1571625"/>
            </a:xfrm>
            <a:prstGeom prst="wedgeEllipseCallout">
              <a:avLst>
                <a:gd name="adj1" fmla="val -36190"/>
                <a:gd name="adj2" fmla="val 33361"/>
              </a:avLst>
            </a:prstGeom>
            <a:solidFill>
              <a:srgbClr val="004BA9"/>
            </a:solidFill>
            <a:ln w="9525">
              <a:solidFill>
                <a:srgbClr val="14C3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3400" dirty="0">
                <a:solidFill>
                  <a:schemeClr val="bg1"/>
                </a:solidFill>
                <a:latin typeface="+mj-lt"/>
                <a:ea typeface="Times New Roman" charset="0"/>
                <a:cs typeface="ＭＳ Ｐゴシック" charset="-128"/>
              </a:endParaRPr>
            </a:p>
          </p:txBody>
        </p:sp>
        <p:sp>
          <p:nvSpPr>
            <p:cNvPr id="10" name="Oval Callout 9"/>
            <p:cNvSpPr>
              <a:spLocks noChangeArrowheads="1"/>
            </p:cNvSpPr>
            <p:nvPr/>
          </p:nvSpPr>
          <p:spPr bwMode="auto">
            <a:xfrm>
              <a:off x="2819400" y="223838"/>
              <a:ext cx="3505200" cy="1304925"/>
            </a:xfrm>
            <a:prstGeom prst="wedgeEllipseCallout">
              <a:avLst>
                <a:gd name="adj1" fmla="val -36190"/>
                <a:gd name="adj2" fmla="val 33361"/>
              </a:avLst>
            </a:prstGeom>
            <a:gradFill rotWithShape="1">
              <a:gsLst>
                <a:gs pos="0">
                  <a:srgbClr val="69F5FF"/>
                </a:gs>
                <a:gs pos="100000">
                  <a:srgbClr val="00D6FF"/>
                </a:gs>
              </a:gsLst>
              <a:lin ang="5400000"/>
            </a:gradFill>
            <a:ln w="9525">
              <a:solidFill>
                <a:srgbClr val="14C3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3400" dirty="0">
                <a:solidFill>
                  <a:schemeClr val="bg1"/>
                </a:solidFill>
                <a:latin typeface="+mj-lt"/>
                <a:ea typeface="Times New Roman" charset="0"/>
                <a:cs typeface="ＭＳ Ｐゴシック" charset="-128"/>
              </a:endParaRPr>
            </a:p>
          </p:txBody>
        </p:sp>
        <p:sp>
          <p:nvSpPr>
            <p:cNvPr id="4" name="Oval Callout 3"/>
            <p:cNvSpPr>
              <a:spLocks noChangeArrowheads="1"/>
            </p:cNvSpPr>
            <p:nvPr/>
          </p:nvSpPr>
          <p:spPr bwMode="auto">
            <a:xfrm>
              <a:off x="3200400" y="381000"/>
              <a:ext cx="2755900" cy="1028700"/>
            </a:xfrm>
            <a:prstGeom prst="wedgeEllipseCallout">
              <a:avLst>
                <a:gd name="adj1" fmla="val -36190"/>
                <a:gd name="adj2" fmla="val 33361"/>
              </a:avLst>
            </a:prstGeom>
            <a:gradFill rotWithShape="1">
              <a:gsLst>
                <a:gs pos="0">
                  <a:srgbClr val="D8FAFF"/>
                </a:gs>
                <a:gs pos="64999">
                  <a:srgbClr val="A2F4FF"/>
                </a:gs>
                <a:gs pos="100000">
                  <a:srgbClr val="7AF2FF"/>
                </a:gs>
              </a:gsLst>
              <a:lin ang="5400000" scaled="1"/>
            </a:gradFill>
            <a:ln w="9525">
              <a:solidFill>
                <a:srgbClr val="14C3FF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3400" dirty="0">
                <a:solidFill>
                  <a:schemeClr val="bg1"/>
                </a:solidFill>
                <a:latin typeface="+mj-lt"/>
                <a:ea typeface="Times New Roman" charset="0"/>
                <a:cs typeface="ＭＳ Ｐゴシック" charset="-128"/>
              </a:endParaRPr>
            </a:p>
          </p:txBody>
        </p:sp>
        <p:sp>
          <p:nvSpPr>
            <p:cNvPr id="5" name="Title 3"/>
            <p:cNvSpPr txBox="1">
              <a:spLocks/>
            </p:cNvSpPr>
            <p:nvPr/>
          </p:nvSpPr>
          <p:spPr bwMode="auto">
            <a:xfrm>
              <a:off x="2959100" y="266700"/>
              <a:ext cx="31877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4400" b="1" dirty="0">
                  <a:latin typeface="+mj-lt"/>
                  <a:ea typeface="ＭＳ Ｐゴシック" charset="-128"/>
                  <a:cs typeface="ＭＳ Ｐゴシック" charset="-128"/>
                </a:rPr>
                <a:t> </a:t>
              </a:r>
            </a:p>
          </p:txBody>
        </p:sp>
      </p:grpSp>
      <p:sp>
        <p:nvSpPr>
          <p:cNvPr id="22530" name="TextBox 16"/>
          <p:cNvSpPr txBox="1">
            <a:spLocks noChangeArrowheads="1"/>
          </p:cNvSpPr>
          <p:nvPr/>
        </p:nvSpPr>
        <p:spPr bwMode="auto">
          <a:xfrm>
            <a:off x="241300" y="196850"/>
            <a:ext cx="74803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dirty="0"/>
              <a:t>A WORD ABOUT….</a:t>
            </a:r>
          </a:p>
        </p:txBody>
      </p:sp>
      <p:pic>
        <p:nvPicPr>
          <p:cNvPr id="22532" name="Picture 20" descr="Depositphotos_25176071_x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1073150"/>
            <a:ext cx="34163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71537" y="3565412"/>
            <a:ext cx="15875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THE DIP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72088" y="2771775"/>
            <a:ext cx="15890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THE DIVE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Adelson-Goldstein, Howard, Ramirez   2017 </a:t>
            </a:r>
            <a:endParaRPr lang="en-US" dirty="0"/>
          </a:p>
        </p:txBody>
      </p:sp>
      <p:pic>
        <p:nvPicPr>
          <p:cNvPr id="22536" name="Picture 14" descr="IMAG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19070" r="36861" b="46950"/>
          <a:stretch>
            <a:fillRect/>
          </a:stretch>
        </p:blipFill>
        <p:spPr bwMode="auto">
          <a:xfrm>
            <a:off x="93663" y="6375400"/>
            <a:ext cx="9985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6350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3048000" y="4102100"/>
            <a:ext cx="3187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+mj-lt"/>
                <a:ea typeface="ＭＳ Ｐゴシック" charset="-128"/>
                <a:cs typeface="ＭＳ Ｐゴシック" charset="-128"/>
              </a:rPr>
              <a:t>Goals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660" r="99239">
                        <a14:backgroundMark x1="25127" y1="94079" x2="25127" y2="94079"/>
                        <a14:backgroundMark x1="15736" y1="95066" x2="34518" y2="96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3547" y="2413001"/>
            <a:ext cx="2633579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50"/>
                    </a14:imgEffect>
                    <a14:imgEffect>
                      <a14:saturation sat="3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9183" y="3115563"/>
            <a:ext cx="1109940" cy="10839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7325">
            <a:solidFill>
              <a:srgbClr val="00698D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0" descr="Depositphotos_25176071_xs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4" t="69907"/>
          <a:stretch/>
        </p:blipFill>
        <p:spPr bwMode="auto">
          <a:xfrm>
            <a:off x="7451271" y="3315603"/>
            <a:ext cx="1220788" cy="100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213600" y="2997200"/>
            <a:ext cx="622300" cy="575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0" descr="Depositphotos_25176071_xs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946" b="20062"/>
          <a:stretch/>
        </p:blipFill>
        <p:spPr bwMode="auto">
          <a:xfrm rot="21136035">
            <a:off x="5969328" y="840658"/>
            <a:ext cx="2066952" cy="268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Depositphotos_25176071_xs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3" b="18773"/>
          <a:stretch/>
        </p:blipFill>
        <p:spPr bwMode="auto">
          <a:xfrm rot="17671827">
            <a:off x="4128641" y="1975934"/>
            <a:ext cx="2697184" cy="204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Depositphotos_25176071_xs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9" t="22169" r="29483" b="18773"/>
          <a:stretch/>
        </p:blipFill>
        <p:spPr bwMode="auto">
          <a:xfrm rot="14484049">
            <a:off x="4039931" y="2711694"/>
            <a:ext cx="888047" cy="148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186" y="3820085"/>
            <a:ext cx="670741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DIVING INTO…</a:t>
            </a:r>
          </a:p>
          <a:p>
            <a:r>
              <a:rPr lang="en-US" sz="3600" dirty="0" smtClean="0"/>
              <a:t> TDQ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50"/>
                    </a14:imgEffect>
                    <a14:imgEffect>
                      <a14:saturation sat="3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8712" y="2819445"/>
            <a:ext cx="1109940" cy="1083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9766" y="2133376"/>
            <a:ext cx="1812456" cy="17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26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616075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ln>
                  <a:solidFill>
                    <a:srgbClr val="000000"/>
                  </a:solidFill>
                </a:ln>
                <a:solidFill>
                  <a:schemeClr val="accent5"/>
                </a:solidFill>
              </a:rPr>
              <a:t>What do TDQs require learners to do?  </a:t>
            </a:r>
            <a:br>
              <a:rPr lang="en-US" sz="4000" b="1" dirty="0" smtClean="0">
                <a:ln>
                  <a:solidFill>
                    <a:srgbClr val="000000"/>
                  </a:solidFill>
                </a:ln>
                <a:solidFill>
                  <a:schemeClr val="accent5"/>
                </a:solidFill>
              </a:rPr>
            </a:br>
            <a:r>
              <a:rPr lang="en-US" sz="4000" b="1" dirty="0" smtClean="0">
                <a:ln>
                  <a:solidFill>
                    <a:srgbClr val="000000"/>
                  </a:solidFill>
                </a:ln>
                <a:solidFill>
                  <a:schemeClr val="accent5"/>
                </a:solidFill>
              </a:rPr>
              <a:t> </a:t>
            </a:r>
            <a:endParaRPr lang="en-US" sz="4000" b="1" dirty="0">
              <a:ln>
                <a:solidFill>
                  <a:srgbClr val="000000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2038" cy="398621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3400" b="1" u="sng" dirty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Text-dependent questions require learners to</a:t>
            </a:r>
            <a:r>
              <a:rPr lang="en-US" sz="3400" b="1" dirty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3400" b="1" dirty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3400" b="1" dirty="0">
              <a:solidFill>
                <a:srgbClr val="29417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800" b="1" dirty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•  identify the text as the </a:t>
            </a:r>
            <a:r>
              <a:rPr lang="ja-JP" altLang="en-US" sz="2800" b="1" dirty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b="1" dirty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expert</a:t>
            </a:r>
            <a:r>
              <a:rPr lang="ja-JP" altLang="en-US" sz="2800" b="1" dirty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b="1" dirty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 in the room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2800" b="1" dirty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   	(not learners</a:t>
            </a:r>
            <a:r>
              <a:rPr lang="ja-JP" altLang="en-US" sz="2800" b="1" dirty="0" smtClean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b="1" dirty="0" smtClean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own </a:t>
            </a:r>
            <a:r>
              <a:rPr lang="en-US" altLang="ja-JP" sz="2800" b="1" dirty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personal experience or opinion).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2800" b="1" dirty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•  probe the specifics of the text. </a:t>
            </a:r>
          </a:p>
          <a:p>
            <a:pPr marL="357188" indent="-357188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800" b="1" dirty="0">
                <a:solidFill>
                  <a:srgbClr val="294171"/>
                </a:solidFill>
                <a:latin typeface="Calibri" charset="0"/>
                <a:ea typeface="ＭＳ Ｐゴシック" charset="0"/>
                <a:cs typeface="ＭＳ Ｐゴシック" charset="0"/>
              </a:rPr>
              <a:t>•  focus on the language and mechanics                                  of the text itself.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2800" b="1" dirty="0">
              <a:solidFill>
                <a:srgbClr val="29417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800" b="1" dirty="0">
                <a:solidFill>
                  <a:srgbClr val="732BEA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2800" b="1" dirty="0">
              <a:solidFill>
                <a:srgbClr val="29417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13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5313B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75780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4673600"/>
            <a:ext cx="2184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35800" y="5179020"/>
            <a:ext cx="1282700" cy="677268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TEXT</a:t>
            </a:r>
          </a:p>
        </p:txBody>
      </p:sp>
      <p:sp>
        <p:nvSpPr>
          <p:cNvPr id="75782" name="TextBox 3"/>
          <p:cNvSpPr txBox="1">
            <a:spLocks noChangeArrowheads="1"/>
          </p:cNvSpPr>
          <p:nvPr/>
        </p:nvSpPr>
        <p:spPr bwMode="auto">
          <a:xfrm>
            <a:off x="511865" y="5382149"/>
            <a:ext cx="36426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/>
              <a:t>Adapted from College and Career Readiness Standards Implementation Institute Training Materials by S. Ramirez and L. Howard.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Adelson-Goldstein, Howard, Ramirez   2017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 cap="flat" cmpd="sng">
            <a:solidFill>
              <a:srgbClr val="5313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1109663"/>
            <a:ext cx="8229600" cy="5774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b="1">
                <a:solidFill>
                  <a:srgbClr val="52AA03"/>
                </a:solidFill>
                <a:latin typeface="Questrial"/>
                <a:ea typeface="Questrial"/>
                <a:cs typeface="Questrial"/>
                <a:sym typeface="Questrial"/>
              </a:rPr>
              <a:t>FOCUSING ON THE TEXT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28601" y="6124233"/>
            <a:ext cx="533399" cy="2309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311965" y="5824331"/>
            <a:ext cx="5645426" cy="503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Adapted from College and Career Readiness Standards Implementation Institute Training Materials by S. Ramirez and L. Howard.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3179150" y="637692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r>
              <a:rPr lang="en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Adelson-Goldstein, Howard, Ramirez   2017 </a:t>
            </a:r>
            <a:endParaRPr lang="en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0647" y="1799369"/>
            <a:ext cx="6412605" cy="3932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198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1">
      <a:dk1>
        <a:sysClr val="windowText" lastClr="000000"/>
      </a:dk1>
      <a:lt1>
        <a:sysClr val="window" lastClr="FFFFFF"/>
      </a:lt1>
      <a:dk2>
        <a:srgbClr val="0064E2"/>
      </a:dk2>
      <a:lt2>
        <a:srgbClr val="44BAF5"/>
      </a:lt2>
      <a:accent1>
        <a:srgbClr val="1AC5FF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1318FF"/>
      </a:hlink>
      <a:folHlink>
        <a:srgbClr val="A3E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22929</TotalTime>
  <Words>2681</Words>
  <Application>Microsoft Macintosh PowerPoint</Application>
  <PresentationFormat>On-screen Show (4:3)</PresentationFormat>
  <Paragraphs>577</Paragraphs>
  <Slides>53</Slides>
  <Notes>49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Calibri</vt:lpstr>
      <vt:lpstr>Cambria</vt:lpstr>
      <vt:lpstr>Century Gothic</vt:lpstr>
      <vt:lpstr>Handwriting - Dakota</vt:lpstr>
      <vt:lpstr>ＭＳ Ｐゴシック</vt:lpstr>
      <vt:lpstr>Questrial</vt:lpstr>
      <vt:lpstr>Times New Roman</vt:lpstr>
      <vt:lpstr>Wingdings</vt:lpstr>
      <vt:lpstr>Zapf Dingbats</vt:lpstr>
      <vt:lpstr>Arial</vt:lpstr>
      <vt:lpstr>Office Theme</vt:lpstr>
      <vt:lpstr>EMPOWERING ELs  FOR A SUCCESSFUL TOMORROW  USING TEXT DEPENDENT QUESTIONS</vt:lpstr>
      <vt:lpstr>Introductions</vt:lpstr>
      <vt:lpstr>Introductions</vt:lpstr>
      <vt:lpstr>Introductions</vt:lpstr>
      <vt:lpstr>PowerPoint Presentation</vt:lpstr>
      <vt:lpstr>PowerPoint Presentation</vt:lpstr>
      <vt:lpstr>PowerPoint Presentation</vt:lpstr>
      <vt:lpstr>What do TDQs require learners to do?    </vt:lpstr>
      <vt:lpstr>FOCUSING ON THE TEXT</vt:lpstr>
      <vt:lpstr>FOCUSING ON THE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LEARNERS DO:</vt:lpstr>
      <vt:lpstr>ONE OF THE TEXTS  WE’LL BE WORKING WITH</vt:lpstr>
      <vt:lpstr>PowerPoint Presentation</vt:lpstr>
      <vt:lpstr>THINKING AND READING (Thinking Notes)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AND READING (Thinking Notes)</vt:lpstr>
      <vt:lpstr>Now that we’ve had a chance  to dip into the text</vt:lpstr>
      <vt:lpstr>PowerPoint Presentation</vt:lpstr>
      <vt:lpstr>GENERAL UNDERSTANDING</vt:lpstr>
      <vt:lpstr>KEY DETAILS</vt:lpstr>
      <vt:lpstr>VOCABULARY</vt:lpstr>
      <vt:lpstr>INFERENCE</vt:lpstr>
      <vt:lpstr>Practice 1: Demonstration Text</vt:lpstr>
      <vt:lpstr>PowerPoint Presentation</vt:lpstr>
      <vt:lpstr>PowerPoint Presentation</vt:lpstr>
      <vt:lpstr>B. Analyzing Questions</vt:lpstr>
      <vt:lpstr>B. Analyzing Questions</vt:lpstr>
      <vt:lpstr>PowerPoint Presentation</vt:lpstr>
      <vt:lpstr>C. Enhancing Questions</vt:lpstr>
      <vt:lpstr> C. Enhancing Questions</vt:lpstr>
      <vt:lpstr>C. Enhancing Questions</vt:lpstr>
      <vt:lpstr>TEXTS WE’LL BE WORKING WITH</vt:lpstr>
      <vt:lpstr>PowerPoint Presentation</vt:lpstr>
      <vt:lpstr>YOUR TURN!</vt:lpstr>
      <vt:lpstr>PowerPoint Presentation</vt:lpstr>
      <vt:lpstr>CCR Reading Anchor Standard 10  </vt:lpstr>
      <vt:lpstr>THINK ABOUT IT: WHAT ARE YOU TAKING AWAY?</vt:lpstr>
      <vt:lpstr>PowerPoint Presentation</vt:lpstr>
    </vt:vector>
  </TitlesOfParts>
  <Company>Goldstein Creative Services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CCR Anchor 1 - Read closely to determine what the text says explicitly and to make logical inference from it; cite specific textual evidence when writing or speaking to support conclusions drawn from the text</dc:title>
  <dc:creator>Jayme Adelson-Goldstein</dc:creator>
  <cp:lastModifiedBy>Jayme Adelson-Goldstein</cp:lastModifiedBy>
  <cp:revision>287</cp:revision>
  <cp:lastPrinted>2016-06-16T04:16:05Z</cp:lastPrinted>
  <dcterms:created xsi:type="dcterms:W3CDTF">2015-04-30T23:40:53Z</dcterms:created>
  <dcterms:modified xsi:type="dcterms:W3CDTF">2017-04-04T18:21:42Z</dcterms:modified>
</cp:coreProperties>
</file>